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666" r:id="rId5"/>
  </p:sldMasterIdLst>
  <p:notesMasterIdLst>
    <p:notesMasterId r:id="rId19"/>
  </p:notesMasterIdLst>
  <p:sldIdLst>
    <p:sldId id="258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5" r:id="rId14"/>
    <p:sldId id="269" r:id="rId15"/>
    <p:sldId id="271" r:id="rId16"/>
    <p:sldId id="272" r:id="rId17"/>
    <p:sldId id="270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97169-07D2-6D92-8DB6-B97EAA240447}" v="8" dt="2020-12-14T11:20:01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904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Clyne" userId="S::barbaraclyne@rcsi.com::4983c371-0636-4017-ad9f-fd683c0da9c6" providerId="AD" clId="Web-{59997169-07D2-6D92-8DB6-B97EAA240447}"/>
    <pc:docChg chg="modSld">
      <pc:chgData name="Barbara Clyne" userId="S::barbaraclyne@rcsi.com::4983c371-0636-4017-ad9f-fd683c0da9c6" providerId="AD" clId="Web-{59997169-07D2-6D92-8DB6-B97EAA240447}" dt="2020-12-14T11:19:58.669" v="6" actId="20577"/>
      <pc:docMkLst>
        <pc:docMk/>
      </pc:docMkLst>
      <pc:sldChg chg="modSp">
        <pc:chgData name="Barbara Clyne" userId="S::barbaraclyne@rcsi.com::4983c371-0636-4017-ad9f-fd683c0da9c6" providerId="AD" clId="Web-{59997169-07D2-6D92-8DB6-B97EAA240447}" dt="2020-12-14T11:19:55.325" v="4" actId="20577"/>
        <pc:sldMkLst>
          <pc:docMk/>
          <pc:sldMk cId="1121805713" sldId="260"/>
        </pc:sldMkLst>
        <pc:spChg chg="mod">
          <ac:chgData name="Barbara Clyne" userId="S::barbaraclyne@rcsi.com::4983c371-0636-4017-ad9f-fd683c0da9c6" providerId="AD" clId="Web-{59997169-07D2-6D92-8DB6-B97EAA240447}" dt="2020-12-14T11:19:55.325" v="4" actId="20577"/>
          <ac:spMkLst>
            <pc:docMk/>
            <pc:sldMk cId="1121805713" sldId="26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FD6D8-F2D5-47E5-9EB1-674786A53933}" type="datetimeFigureOut">
              <a:rPr lang="en-IE" smtClean="0"/>
              <a:t>30/06/2023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11747-2F3E-4643-BAE3-733599C528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9477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11747-2F3E-4643-BAE3-733599C52885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9618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5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4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93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862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43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8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79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36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52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83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8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1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1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17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1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3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7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4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9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3D0F-2F19-864A-90E1-C622AE8EB32B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758AF-30FE-1647-8793-7368643BDE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RCSI Powerpoint Version 1 (16&quot;9).psd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50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E8A96-A37F-3642-82C0-FDFA37684CF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4488F-4C44-E64D-B64D-28357482698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RCSI Powerpoint (2nd slide) (16&quot;9).psd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50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26673" y="935917"/>
            <a:ext cx="4232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dirty="0" smtClean="0"/>
              <a:t>HST Admin </a:t>
            </a:r>
          </a:p>
          <a:p>
            <a:pPr algn="r"/>
            <a:r>
              <a:rPr lang="en-IE" dirty="0" smtClean="0"/>
              <a:t>Isabella Finn</a:t>
            </a:r>
          </a:p>
          <a:p>
            <a:pPr algn="r"/>
            <a:r>
              <a:rPr lang="en-IE" dirty="0" smtClean="0"/>
              <a:t>isabellafinn@rcsi.ie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1767564" y="2378809"/>
            <a:ext cx="5602432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ga-IE" altLang="en-US" sz="4400" dirty="0">
                <a:solidFill>
                  <a:schemeClr val="bg1"/>
                </a:solidFill>
              </a:rPr>
              <a:t>Research Methodology</a:t>
            </a:r>
            <a:r>
              <a:rPr lang="en-IE" altLang="en-US" sz="4400" dirty="0">
                <a:solidFill>
                  <a:schemeClr val="bg1"/>
                </a:solidFill>
              </a:rPr>
              <a:t> </a:t>
            </a:r>
            <a:endParaRPr lang="en-IE" alt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IE" altLang="en-US" sz="4400" dirty="0" smtClean="0">
                <a:solidFill>
                  <a:schemeClr val="bg1"/>
                </a:solidFill>
              </a:rPr>
              <a:t>2023 / 2024</a:t>
            </a:r>
            <a:endParaRPr lang="en-IE" altLang="en-US" sz="4400" dirty="0">
              <a:solidFill>
                <a:schemeClr val="bg1"/>
              </a:solidFill>
            </a:endParaRPr>
          </a:p>
          <a:p>
            <a:pPr algn="ctr"/>
            <a:endParaRPr lang="en-IE" altLang="en-US" dirty="0">
              <a:solidFill>
                <a:srgbClr val="FF0000"/>
              </a:solidFill>
            </a:endParaRPr>
          </a:p>
          <a:p>
            <a:pPr algn="ctr"/>
            <a:endParaRPr lang="en-IE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06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</a:t>
            </a:r>
            <a:endParaRPr lang="en-I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9452"/>
            <a:ext cx="8229600" cy="3654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smtClean="0"/>
              <a:t>You must have </a:t>
            </a:r>
            <a:r>
              <a:rPr lang="en-IE" sz="2400" b="1" dirty="0" smtClean="0">
                <a:solidFill>
                  <a:srgbClr val="C00000"/>
                </a:solidFill>
              </a:rPr>
              <a:t>already completed the course </a:t>
            </a:r>
            <a:r>
              <a:rPr lang="en-IE" sz="2400" dirty="0" smtClean="0"/>
              <a:t>you are seeking exemption with to be eligible. You must </a:t>
            </a:r>
            <a:r>
              <a:rPr lang="en-IE" sz="2400" b="1" dirty="0" smtClean="0">
                <a:solidFill>
                  <a:srgbClr val="C00000"/>
                </a:solidFill>
              </a:rPr>
              <a:t>supply the final certification </a:t>
            </a:r>
            <a:r>
              <a:rPr lang="en-IE" sz="2400" dirty="0" smtClean="0"/>
              <a:t>of this course when applying for exemption</a:t>
            </a:r>
          </a:p>
          <a:p>
            <a:pPr marL="0" indent="0">
              <a:buNone/>
            </a:pPr>
            <a:endParaRPr lang="en-IE" sz="2400" dirty="0" smtClean="0"/>
          </a:p>
          <a:p>
            <a:pPr marL="0" indent="0">
              <a:buNone/>
            </a:pPr>
            <a:r>
              <a:rPr lang="en-IE" sz="2400" dirty="0" smtClean="0"/>
              <a:t>In the past, trainees who had MDs/PhDs in progress have waited for their award before applying for an exemption. </a:t>
            </a:r>
            <a:r>
              <a:rPr lang="en-IE" sz="2400" b="1" dirty="0" smtClean="0">
                <a:solidFill>
                  <a:srgbClr val="C00000"/>
                </a:solidFill>
              </a:rPr>
              <a:t>This is at your discretion.</a:t>
            </a:r>
          </a:p>
          <a:p>
            <a:pPr marL="0" indent="0">
              <a:buNone/>
            </a:pPr>
            <a:endParaRPr lang="en-IE" sz="1800" dirty="0" smtClean="0"/>
          </a:p>
        </p:txBody>
      </p:sp>
    </p:spTree>
    <p:extLst>
      <p:ext uri="{BB962C8B-B14F-4D97-AF65-F5344CB8AC3E}">
        <p14:creationId xmlns:p14="http://schemas.microsoft.com/office/powerpoint/2010/main" val="236802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</a:t>
            </a:r>
            <a:endParaRPr lang="en-I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9452"/>
            <a:ext cx="8229600" cy="31690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/>
              <a:t>As the modules are only held once annually, missing modules means that completing the course will creep into your ST5/ST6 years. </a:t>
            </a:r>
            <a:endParaRPr lang="en-IE" sz="2400" dirty="0" smtClean="0"/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r>
              <a:rPr lang="en-IE" sz="2400" dirty="0" smtClean="0"/>
              <a:t>Unforeseen </a:t>
            </a:r>
            <a:r>
              <a:rPr lang="en-IE" sz="2400" dirty="0"/>
              <a:t>circumstances cannot be helped but </a:t>
            </a:r>
            <a:r>
              <a:rPr lang="en-IE" sz="2400" b="1" dirty="0">
                <a:solidFill>
                  <a:srgbClr val="C00000"/>
                </a:solidFill>
              </a:rPr>
              <a:t>we encourage you to complete the </a:t>
            </a:r>
            <a:r>
              <a:rPr lang="en-IE" sz="2400" b="1" dirty="0" smtClean="0">
                <a:solidFill>
                  <a:srgbClr val="C00000"/>
                </a:solidFill>
              </a:rPr>
              <a:t>modules in advance of </a:t>
            </a:r>
            <a:r>
              <a:rPr lang="en-IE" sz="2400" b="1" dirty="0">
                <a:solidFill>
                  <a:srgbClr val="C00000"/>
                </a:solidFill>
              </a:rPr>
              <a:t>your sign-off year</a:t>
            </a:r>
            <a:r>
              <a:rPr lang="en-IE" sz="2400" dirty="0"/>
              <a:t>.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endParaRPr lang="en-IE" sz="1800" dirty="0" smtClean="0"/>
          </a:p>
        </p:txBody>
      </p:sp>
    </p:spTree>
    <p:extLst>
      <p:ext uri="{BB962C8B-B14F-4D97-AF65-F5344CB8AC3E}">
        <p14:creationId xmlns:p14="http://schemas.microsoft.com/office/powerpoint/2010/main" val="1925289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Surgical Loupes Fund</a:t>
            </a:r>
            <a:endParaRPr lang="en-I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1800" b="1" dirty="0" smtClean="0">
                <a:solidFill>
                  <a:srgbClr val="C00000"/>
                </a:solidFill>
              </a:rPr>
              <a:t>Once</a:t>
            </a:r>
            <a:r>
              <a:rPr lang="en-IE" sz="1800" dirty="0" smtClean="0"/>
              <a:t> during your training, you are eligible to apply to the Surgical Loupes Fund.</a:t>
            </a:r>
          </a:p>
          <a:p>
            <a:endParaRPr lang="en-IE" sz="1800" dirty="0" smtClean="0"/>
          </a:p>
          <a:p>
            <a:r>
              <a:rPr lang="en-IE" sz="1800" dirty="0" smtClean="0"/>
              <a:t>Opens February, closes April annually.</a:t>
            </a:r>
          </a:p>
          <a:p>
            <a:endParaRPr lang="en-IE" sz="1800" dirty="0" smtClean="0"/>
          </a:p>
          <a:p>
            <a:r>
              <a:rPr lang="en-IE" sz="1800" dirty="0" smtClean="0"/>
              <a:t>The percentage of refunds issued is </a:t>
            </a:r>
            <a:r>
              <a:rPr lang="en-IE" sz="1800" b="1" dirty="0" smtClean="0">
                <a:solidFill>
                  <a:srgbClr val="C00000"/>
                </a:solidFill>
              </a:rPr>
              <a:t>dependent on the volume </a:t>
            </a:r>
            <a:r>
              <a:rPr lang="en-IE" sz="1800" dirty="0" smtClean="0"/>
              <a:t>of applications in a single year and can fluctuate. </a:t>
            </a:r>
            <a:r>
              <a:rPr lang="en-IE" sz="1800" b="1" dirty="0" smtClean="0">
                <a:solidFill>
                  <a:srgbClr val="C00000"/>
                </a:solidFill>
              </a:rPr>
              <a:t>Unlikely to receive a full refund</a:t>
            </a:r>
            <a:r>
              <a:rPr lang="en-IE" sz="1800" dirty="0" smtClean="0"/>
              <a:t>.</a:t>
            </a:r>
          </a:p>
          <a:p>
            <a:pPr marL="0" indent="0">
              <a:buNone/>
            </a:pPr>
            <a:endParaRPr lang="en-IE" sz="1800" dirty="0" smtClean="0"/>
          </a:p>
          <a:p>
            <a:r>
              <a:rPr lang="en-IE" sz="1800" dirty="0" smtClean="0"/>
              <a:t>An email will be circulated to you in February 2024 announcing that applications to the fund are open. You may also visit the Surgical Loupes page on </a:t>
            </a:r>
            <a:r>
              <a:rPr lang="en-IE" sz="1800" dirty="0" err="1" smtClean="0"/>
              <a:t>mSurgery</a:t>
            </a:r>
            <a:r>
              <a:rPr lang="en-IE" sz="1800" dirty="0" smtClean="0"/>
              <a:t> for further details. You may also contact me at </a:t>
            </a:r>
            <a:r>
              <a:rPr lang="en-IE" sz="1800" b="1" dirty="0" smtClean="0">
                <a:solidFill>
                  <a:srgbClr val="C00000"/>
                </a:solidFill>
              </a:rPr>
              <a:t>isabellafinn@rcsi.ie</a:t>
            </a:r>
            <a:endParaRPr lang="en-IE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50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512" y="2616804"/>
            <a:ext cx="8674554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altLang="en-US" sz="4400" dirty="0" smtClean="0">
                <a:solidFill>
                  <a:schemeClr val="bg1"/>
                </a:solidFill>
              </a:rPr>
              <a:t>For any questions please contact me:</a:t>
            </a:r>
          </a:p>
          <a:p>
            <a:pPr algn="ctr"/>
            <a:r>
              <a:rPr lang="en-IE" altLang="en-US" sz="4400" dirty="0" smtClean="0">
                <a:solidFill>
                  <a:schemeClr val="bg1"/>
                </a:solidFill>
              </a:rPr>
              <a:t>isabellafinn@rcsi.ie</a:t>
            </a:r>
            <a:endParaRPr lang="en-IE" altLang="en-US" sz="4400" dirty="0">
              <a:solidFill>
                <a:schemeClr val="bg1"/>
              </a:solidFill>
            </a:endParaRPr>
          </a:p>
          <a:p>
            <a:pPr algn="ctr"/>
            <a:endParaRPr lang="en-IE" altLang="en-US" dirty="0">
              <a:solidFill>
                <a:srgbClr val="FF0000"/>
              </a:solidFill>
            </a:endParaRPr>
          </a:p>
          <a:p>
            <a:pPr algn="ctr"/>
            <a:endParaRPr lang="en-IE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81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Methodology Course </a:t>
            </a:r>
            <a:endParaRPr lang="en-I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n-IE" sz="2800" dirty="0" smtClean="0"/>
              <a:t>The ISPTC oversaw the introduction of the Research Methodology course in 2015 and deemed it </a:t>
            </a:r>
            <a:r>
              <a:rPr lang="en-IE" sz="2800" b="1" dirty="0" smtClean="0">
                <a:solidFill>
                  <a:srgbClr val="C00000"/>
                </a:solidFill>
              </a:rPr>
              <a:t>mandatory for HST trainees </a:t>
            </a:r>
            <a:r>
              <a:rPr lang="en-IE" sz="2800" dirty="0" smtClean="0"/>
              <a:t>in all specialties to complete the </a:t>
            </a:r>
            <a:r>
              <a:rPr lang="en-IE" sz="2800" b="1" dirty="0" smtClean="0">
                <a:solidFill>
                  <a:srgbClr val="C00000"/>
                </a:solidFill>
              </a:rPr>
              <a:t>four modules </a:t>
            </a:r>
            <a:r>
              <a:rPr lang="en-IE" sz="2800" dirty="0" smtClean="0"/>
              <a:t>before being signed off at their final ARCP.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sz="2800" dirty="0" smtClean="0"/>
              <a:t>Currently taught by Dr Rose Galvin via Moodle.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2180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do you complete it?</a:t>
            </a:r>
            <a:endParaRPr lang="en-I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E" sz="2800" dirty="0" smtClean="0"/>
              <a:t>You are expected to complete </a:t>
            </a:r>
          </a:p>
          <a:p>
            <a:pPr marL="0" indent="0">
              <a:buNone/>
            </a:pPr>
            <a:r>
              <a:rPr lang="en-IE" sz="2800" b="1" dirty="0" smtClean="0">
                <a:solidFill>
                  <a:srgbClr val="C00000"/>
                </a:solidFill>
              </a:rPr>
              <a:t>TWO modules in ST3 </a:t>
            </a:r>
            <a:r>
              <a:rPr lang="en-IE" sz="2800" dirty="0" smtClean="0"/>
              <a:t>and </a:t>
            </a:r>
            <a:r>
              <a:rPr lang="en-IE" sz="2800" b="1" dirty="0" smtClean="0">
                <a:solidFill>
                  <a:srgbClr val="C00000"/>
                </a:solidFill>
              </a:rPr>
              <a:t>TWO Modules in ST4</a:t>
            </a:r>
            <a:r>
              <a:rPr lang="en-IE" sz="2800" dirty="0" smtClean="0"/>
              <a:t>. </a:t>
            </a:r>
          </a:p>
          <a:p>
            <a:pPr marL="0" indent="0">
              <a:buNone/>
            </a:pPr>
            <a:r>
              <a:rPr lang="en-IE" sz="2800" dirty="0" smtClean="0"/>
              <a:t>You must complete the modules in succession.</a:t>
            </a:r>
          </a:p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b="1" dirty="0" smtClean="0">
                <a:solidFill>
                  <a:srgbClr val="C00000"/>
                </a:solidFill>
              </a:rPr>
              <a:t>Modules are held once annually only</a:t>
            </a:r>
            <a:r>
              <a:rPr lang="en-IE" sz="2800" dirty="0" smtClean="0"/>
              <a:t>, if you miss a module, you must wait until the next academic year when it occurs again.</a:t>
            </a:r>
            <a:endParaRPr lang="en-IE" sz="2800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sz="1700" dirty="0" smtClean="0"/>
              <a:t>Modules will take place via Moodle however Module 4, the final module, is a presentation submission.*</a:t>
            </a:r>
          </a:p>
        </p:txBody>
      </p:sp>
    </p:spTree>
    <p:extLst>
      <p:ext uri="{BB962C8B-B14F-4D97-AF65-F5344CB8AC3E}">
        <p14:creationId xmlns:p14="http://schemas.microsoft.com/office/powerpoint/2010/main" val="388758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Modules for 2023</a:t>
            </a:r>
            <a:endParaRPr lang="en-I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3047"/>
            <a:ext cx="8229600" cy="33940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October </a:t>
            </a:r>
            <a:r>
              <a:rPr lang="en-IE" b="1" dirty="0" smtClean="0">
                <a:solidFill>
                  <a:srgbClr val="C00000"/>
                </a:solidFill>
              </a:rPr>
              <a:t>26</a:t>
            </a:r>
            <a:r>
              <a:rPr lang="en-IE" b="1" baseline="30000" dirty="0" smtClean="0">
                <a:solidFill>
                  <a:srgbClr val="C00000"/>
                </a:solidFill>
              </a:rPr>
              <a:t>th</a:t>
            </a:r>
            <a:r>
              <a:rPr lang="en-IE" b="1" dirty="0" smtClean="0">
                <a:solidFill>
                  <a:srgbClr val="C00000"/>
                </a:solidFill>
              </a:rPr>
              <a:t> 2023 </a:t>
            </a:r>
            <a:r>
              <a:rPr lang="en-IE" dirty="0" smtClean="0"/>
              <a:t>: Module 1</a:t>
            </a:r>
          </a:p>
          <a:p>
            <a:pPr marL="0" indent="0">
              <a:buNone/>
            </a:pPr>
            <a:r>
              <a:rPr lang="en-IE" dirty="0" smtClean="0"/>
              <a:t>February </a:t>
            </a:r>
            <a:r>
              <a:rPr lang="en-IE" b="1" dirty="0" smtClean="0">
                <a:solidFill>
                  <a:srgbClr val="C00000"/>
                </a:solidFill>
              </a:rPr>
              <a:t>22</a:t>
            </a:r>
            <a:r>
              <a:rPr lang="en-IE" b="1" baseline="30000" dirty="0" smtClean="0">
                <a:solidFill>
                  <a:srgbClr val="C00000"/>
                </a:solidFill>
              </a:rPr>
              <a:t>nd</a:t>
            </a:r>
            <a:r>
              <a:rPr lang="en-IE" b="1" dirty="0" smtClean="0">
                <a:solidFill>
                  <a:srgbClr val="C00000"/>
                </a:solidFill>
              </a:rPr>
              <a:t> 2024</a:t>
            </a:r>
            <a:r>
              <a:rPr lang="en-IE" dirty="0" smtClean="0"/>
              <a:t>: Module 2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sz="2400" i="1" dirty="0" smtClean="0"/>
              <a:t>TBC for your ST4 year</a:t>
            </a:r>
          </a:p>
          <a:p>
            <a:pPr marL="0" indent="0">
              <a:buNone/>
            </a:pPr>
            <a:r>
              <a:rPr lang="en-IE" sz="2400" dirty="0" smtClean="0"/>
              <a:t>November 2024: Module 3</a:t>
            </a:r>
          </a:p>
          <a:p>
            <a:pPr marL="0" indent="0">
              <a:buNone/>
            </a:pPr>
            <a:r>
              <a:rPr lang="en-IE" sz="2400" dirty="0" smtClean="0"/>
              <a:t>April 2025: Module 4 Presentation Submission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44207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Module 1 Outline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Introduction to Evidence Based Medicine</a:t>
            </a:r>
          </a:p>
          <a:p>
            <a:r>
              <a:rPr lang="en-IE" sz="2400" dirty="0" smtClean="0"/>
              <a:t>Developing a research question and mapping most to appropriate study design</a:t>
            </a:r>
          </a:p>
          <a:p>
            <a:r>
              <a:rPr lang="en-IE" sz="2400" dirty="0" smtClean="0"/>
              <a:t>Study design – strengths and weaknesses</a:t>
            </a:r>
          </a:p>
          <a:p>
            <a:r>
              <a:rPr lang="en-IE" sz="2400" dirty="0" smtClean="0"/>
              <a:t>Fundamentals of bias, confounding and causality</a:t>
            </a:r>
          </a:p>
          <a:p>
            <a:r>
              <a:rPr lang="en-IE" sz="2400" dirty="0" smtClean="0"/>
              <a:t>Protocol development</a:t>
            </a:r>
          </a:p>
          <a:p>
            <a:r>
              <a:rPr lang="en-IE" sz="2400" dirty="0" smtClean="0"/>
              <a:t>Introduction to standardised reporting guidelines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7522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Module 2 Outline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Assessing clinical evidence</a:t>
            </a:r>
          </a:p>
          <a:p>
            <a:r>
              <a:rPr lang="en-IE" sz="2800" dirty="0" smtClean="0"/>
              <a:t>Fundamentals of randomised controlled trials</a:t>
            </a:r>
          </a:p>
          <a:p>
            <a:r>
              <a:rPr lang="en-IE" sz="2800" dirty="0" smtClean="0"/>
              <a:t>Fundamentals of systematic reviews and meta-analysis</a:t>
            </a:r>
          </a:p>
          <a:p>
            <a:r>
              <a:rPr lang="en-IE" sz="2800" dirty="0" smtClean="0"/>
              <a:t>Other synopses of evidence, including clinical practice guidelines.</a:t>
            </a:r>
          </a:p>
        </p:txBody>
      </p:sp>
    </p:spTree>
    <p:extLst>
      <p:ext uri="{BB962C8B-B14F-4D97-AF65-F5344CB8AC3E}">
        <p14:creationId xmlns:p14="http://schemas.microsoft.com/office/powerpoint/2010/main" val="22670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Module 3 Outline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Fundamentals of biostatistics</a:t>
            </a:r>
          </a:p>
          <a:p>
            <a:r>
              <a:rPr lang="en-IE" sz="2800" dirty="0" smtClean="0"/>
              <a:t>Nature of data; descriptive statistics</a:t>
            </a:r>
          </a:p>
          <a:p>
            <a:r>
              <a:rPr lang="en-IE" sz="2800" dirty="0" smtClean="0"/>
              <a:t>Hypothesis testing; sample size calculation</a:t>
            </a:r>
          </a:p>
          <a:p>
            <a:r>
              <a:rPr lang="en-IE" sz="2800" dirty="0" err="1" smtClean="0"/>
              <a:t>Univariable</a:t>
            </a:r>
            <a:r>
              <a:rPr lang="en-IE" sz="2800" dirty="0" smtClean="0"/>
              <a:t> analysis</a:t>
            </a:r>
          </a:p>
          <a:p>
            <a:r>
              <a:rPr lang="en-IE" sz="2800" dirty="0" smtClean="0"/>
              <a:t>Multivariable analysis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479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Module 4 Outline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 smtClean="0"/>
              <a:t>Student presentations – protocol and/ or completed research</a:t>
            </a:r>
          </a:p>
          <a:p>
            <a:r>
              <a:rPr lang="en-IE" sz="3000" dirty="0" smtClean="0"/>
              <a:t>Funding of research and grant applications</a:t>
            </a:r>
          </a:p>
          <a:p>
            <a:r>
              <a:rPr lang="en-IE" sz="3000" dirty="0" smtClean="0"/>
              <a:t>Peer review publishing: Author, Reviewer, Editor</a:t>
            </a:r>
            <a:endParaRPr lang="en-IE" sz="1800" dirty="0" smtClean="0"/>
          </a:p>
          <a:p>
            <a:endParaRPr lang="en-IE" sz="1800" dirty="0"/>
          </a:p>
          <a:p>
            <a:r>
              <a:rPr lang="en-IE" sz="1800" dirty="0" smtClean="0"/>
              <a:t>Template of presentation slides will be supplied*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7951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Exemption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1800" dirty="0" smtClean="0"/>
              <a:t>You may be eligible for an exemption and therefore do not have to complete the course.</a:t>
            </a:r>
          </a:p>
          <a:p>
            <a:pPr marL="0" indent="0">
              <a:buNone/>
            </a:pPr>
            <a:endParaRPr lang="en-IE" sz="1800" dirty="0" smtClean="0"/>
          </a:p>
          <a:p>
            <a:pPr marL="0" indent="0">
              <a:buNone/>
            </a:pPr>
            <a:r>
              <a:rPr lang="en-IE" sz="1800" dirty="0" smtClean="0"/>
              <a:t>Exemptions are issued to trainees </a:t>
            </a:r>
            <a:r>
              <a:rPr lang="en-IE" sz="1800" b="1" dirty="0" smtClean="0">
                <a:solidFill>
                  <a:srgbClr val="C00000"/>
                </a:solidFill>
              </a:rPr>
              <a:t>who have completed a taught </a:t>
            </a:r>
            <a:r>
              <a:rPr lang="en-IE" sz="1800" b="1" dirty="0" err="1" smtClean="0">
                <a:solidFill>
                  <a:srgbClr val="C00000"/>
                </a:solidFill>
              </a:rPr>
              <a:t>MCh</a:t>
            </a:r>
            <a:r>
              <a:rPr lang="en-IE" sz="1800" b="1" dirty="0" smtClean="0">
                <a:solidFill>
                  <a:srgbClr val="C00000"/>
                </a:solidFill>
              </a:rPr>
              <a:t>, MD or PhD.</a:t>
            </a:r>
            <a:r>
              <a:rPr lang="en-IE" sz="1800" dirty="0" smtClean="0"/>
              <a:t> You must complete the exemption form, found on </a:t>
            </a:r>
            <a:r>
              <a:rPr lang="en-IE" sz="1800" dirty="0" err="1" smtClean="0"/>
              <a:t>mSurgery</a:t>
            </a:r>
            <a:r>
              <a:rPr lang="en-IE" sz="1800" dirty="0" smtClean="0"/>
              <a:t>, and return it to me and your administrator with a scan of the certificate you are seeking exemption with and the transcripts of the course.</a:t>
            </a:r>
            <a:endParaRPr lang="en-IE" sz="1800" dirty="0"/>
          </a:p>
          <a:p>
            <a:pPr marL="0" indent="0">
              <a:buNone/>
            </a:pPr>
            <a:endParaRPr lang="en-IE" sz="1800" dirty="0" smtClean="0"/>
          </a:p>
          <a:p>
            <a:pPr marL="0" indent="0">
              <a:buNone/>
            </a:pPr>
            <a:r>
              <a:rPr lang="en-IE" sz="1800" dirty="0" smtClean="0"/>
              <a:t>If you have not received a letter from me stating that you are exempt: 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YOU ARE NOT EXEMPT.</a:t>
            </a:r>
            <a:endParaRPr lang="en-IE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2627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d30c76e-e501-4237-a09b-a9dcd6e8e2d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841E702C29804DBB7332891DDF00A7" ma:contentTypeVersion="15" ma:contentTypeDescription="Create a new document." ma:contentTypeScope="" ma:versionID="3f65f59f03eb50c2cea2c14beaa7a535">
  <xsd:schema xmlns:xsd="http://www.w3.org/2001/XMLSchema" xmlns:xs="http://www.w3.org/2001/XMLSchema" xmlns:p="http://schemas.microsoft.com/office/2006/metadata/properties" xmlns:ns3="ad30c76e-e501-4237-a09b-a9dcd6e8e2d7" xmlns:ns4="58e0b868-2c09-4df8-b565-1d40acad2547" targetNamespace="http://schemas.microsoft.com/office/2006/metadata/properties" ma:root="true" ma:fieldsID="bc0f6064a549c8a5099a40c2191cf769" ns3:_="" ns4:_="">
    <xsd:import namespace="ad30c76e-e501-4237-a09b-a9dcd6e8e2d7"/>
    <xsd:import namespace="58e0b868-2c09-4df8-b565-1d40acad25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0c76e-e501-4237-a09b-a9dcd6e8e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0b868-2c09-4df8-b565-1d40acad254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9473FA-9D3C-4769-A044-9EB71518F3CB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58e0b868-2c09-4df8-b565-1d40acad2547"/>
    <ds:schemaRef ds:uri="ad30c76e-e501-4237-a09b-a9dcd6e8e2d7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3592460-EC30-4D89-BFA7-9320EC996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30c76e-e501-4237-a09b-a9dcd6e8e2d7"/>
    <ds:schemaRef ds:uri="58e0b868-2c09-4df8-b565-1d40acad25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FE22AE-3711-4729-9A90-6FCE9B65C4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582</Words>
  <Application>Microsoft Office PowerPoint</Application>
  <PresentationFormat>On-screen Show (16:9)</PresentationFormat>
  <Paragraphs>75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Custom Design</vt:lpstr>
      <vt:lpstr>PowerPoint Presentation</vt:lpstr>
      <vt:lpstr>Research Methodology Course </vt:lpstr>
      <vt:lpstr>When do you complete it?</vt:lpstr>
      <vt:lpstr>Research Modules for 2023</vt:lpstr>
      <vt:lpstr>Module 1 Outline</vt:lpstr>
      <vt:lpstr>Module 2 Outline</vt:lpstr>
      <vt:lpstr>Module 3 Outline</vt:lpstr>
      <vt:lpstr>Module 4 Outline</vt:lpstr>
      <vt:lpstr>Exemption</vt:lpstr>
      <vt:lpstr>Caution</vt:lpstr>
      <vt:lpstr>Caution</vt:lpstr>
      <vt:lpstr>Surgical Loupes Fund</vt:lpstr>
      <vt:lpstr>PowerPoint Presentation</vt:lpstr>
    </vt:vector>
  </TitlesOfParts>
  <Company>RCSI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Quinlan</dc:creator>
  <cp:lastModifiedBy>Isabella Finn</cp:lastModifiedBy>
  <cp:revision>29</cp:revision>
  <dcterms:created xsi:type="dcterms:W3CDTF">2016-09-09T11:10:52Z</dcterms:created>
  <dcterms:modified xsi:type="dcterms:W3CDTF">2023-06-30T10:48:11Z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0x01010076841E702C29804DBB7332891DDF00A7</vt:lpwstr>
  </property>
  <property fmtid="{D5CDD505-2E9C-101B-9397-08002B2CF9AE}" pid="3" name="Order">
    <vt:r8>100</vt:r8>
  </property>
  <property fmtid="{D5CDD505-2E9C-101B-9397-08002B2CF9AE}" pid="4" name="_ExtendedDescription">
    <vt:lpwstr/>
  </property>
</Properties>
</file>