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386" r:id="rId5"/>
    <p:sldId id="273" r:id="rId6"/>
    <p:sldId id="283" r:id="rId7"/>
    <p:sldId id="270" r:id="rId8"/>
    <p:sldId id="271" r:id="rId9"/>
    <p:sldId id="315" r:id="rId10"/>
    <p:sldId id="384" r:id="rId11"/>
    <p:sldId id="316" r:id="rId12"/>
    <p:sldId id="314" r:id="rId13"/>
    <p:sldId id="269" r:id="rId14"/>
    <p:sldId id="382" r:id="rId15"/>
    <p:sldId id="274" r:id="rId16"/>
    <p:sldId id="275" r:id="rId17"/>
    <p:sldId id="383" r:id="rId18"/>
    <p:sldId id="350" r:id="rId19"/>
    <p:sldId id="276" r:id="rId20"/>
    <p:sldId id="272" r:id="rId21"/>
    <p:sldId id="277" r:id="rId22"/>
    <p:sldId id="278" r:id="rId23"/>
    <p:sldId id="279" r:id="rId24"/>
    <p:sldId id="280" r:id="rId25"/>
    <p:sldId id="300" r:id="rId26"/>
    <p:sldId id="304" r:id="rId27"/>
    <p:sldId id="305" r:id="rId28"/>
    <p:sldId id="306" r:id="rId29"/>
    <p:sldId id="38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3AE4C94-6AF0-4989-86A3-10C0A392BC41}" type="datetime1">
              <a:rPr lang="en-US"/>
              <a:pPr lvl="0"/>
              <a:t>7/2/2023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4EDDB2E-9883-4007-91A9-8E9FC145BD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46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084232-24CA-4C20-9826-232E030B1A74}" type="datetime1">
              <a:rPr lang="en-US"/>
              <a:pPr lvl="0"/>
              <a:t>7/2/2023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028266-78E6-4676-83BC-59771DA8BDB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7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6B8E2F-0985-4D50-BE1C-A14E1131D765}" type="datetime1">
              <a:rPr lang="en-US"/>
              <a:pPr lvl="0"/>
              <a:t>7/2/2023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36BEA0-C3BB-4CFB-89E0-510D7880A8F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4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4C2FE0-02A5-4B4F-B79C-AAB406EDE16F}" type="datetime1">
              <a:rPr lang="en-US"/>
              <a:pPr lvl="0"/>
              <a:t>7/2/2023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BA64E0-5C2B-4D44-9AB1-6B9730912E4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90695" y="484689"/>
            <a:ext cx="9210608" cy="5532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95" b="0" i="0">
                <a:solidFill>
                  <a:srgbClr val="DF1834"/>
                </a:solidFill>
                <a:latin typeface="Arial"/>
                <a:cs typeface="Arial"/>
              </a:defRPr>
            </a:lvl1pPr>
          </a:lstStyle>
          <a:p>
            <a:r>
              <a:rPr lang="en-IE" dirty="0" smtClean="0"/>
              <a:t>[Title]</a:t>
            </a:r>
            <a:endParaRPr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219200" y="1906879"/>
            <a:ext cx="9956800" cy="4160464"/>
          </a:xfrm>
          <a:prstGeom prst="rect">
            <a:avLst/>
          </a:prstGeom>
        </p:spPr>
        <p:txBody>
          <a:bodyPr/>
          <a:lstStyle>
            <a:lvl1pPr marL="380533" marR="0" indent="-380533" defTabSz="12177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1834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0"/>
            <a:endParaRPr lang="en-IE" dirty="0" smtClean="0"/>
          </a:p>
          <a:p>
            <a:pPr lvl="0"/>
            <a:endParaRPr lang="en-IE" dirty="0" smtClean="0"/>
          </a:p>
        </p:txBody>
      </p:sp>
      <p:sp>
        <p:nvSpPr>
          <p:cNvPr id="4" name="object 4"/>
          <p:cNvSpPr/>
          <p:nvPr userDrawn="1"/>
        </p:nvSpPr>
        <p:spPr>
          <a:xfrm>
            <a:off x="10463997" y="5105683"/>
            <a:ext cx="1728047" cy="1750439"/>
          </a:xfrm>
          <a:custGeom>
            <a:avLst/>
            <a:gdLst/>
            <a:ahLst/>
            <a:cxnLst/>
            <a:rect l="l" t="t" r="r" b="b"/>
            <a:pathLst>
              <a:path w="1296034" h="1314450">
                <a:moveTo>
                  <a:pt x="1295996" y="0"/>
                </a:moveTo>
                <a:lnTo>
                  <a:pt x="0" y="1314005"/>
                </a:lnTo>
                <a:lnTo>
                  <a:pt x="1295996" y="1314005"/>
                </a:lnTo>
                <a:lnTo>
                  <a:pt x="1295996" y="0"/>
                </a:lnTo>
                <a:close/>
              </a:path>
            </a:pathLst>
          </a:custGeom>
          <a:solidFill>
            <a:srgbClr val="DF1834"/>
          </a:solidFill>
        </p:spPr>
        <p:txBody>
          <a:bodyPr wrap="square" lIns="0" tIns="0" rIns="0" bIns="0" rtlCol="0"/>
          <a:lstStyle/>
          <a:p>
            <a:endParaRPr sz="2397">
              <a:solidFill>
                <a:srgbClr val="DF1834"/>
              </a:solidFill>
            </a:endParaRPr>
          </a:p>
        </p:txBody>
      </p:sp>
      <p:sp>
        <p:nvSpPr>
          <p:cNvPr id="5" name="object 5"/>
          <p:cNvSpPr/>
          <p:nvPr userDrawn="1"/>
        </p:nvSpPr>
        <p:spPr>
          <a:xfrm>
            <a:off x="11441866" y="5676186"/>
            <a:ext cx="713388" cy="114125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</p:spTree>
    <p:extLst>
      <p:ext uri="{BB962C8B-B14F-4D97-AF65-F5344CB8AC3E}">
        <p14:creationId xmlns:p14="http://schemas.microsoft.com/office/powerpoint/2010/main" val="1696672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90695" y="484689"/>
            <a:ext cx="9210608" cy="5532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95" b="0" i="0">
                <a:solidFill>
                  <a:srgbClr val="DF1834"/>
                </a:solidFill>
                <a:latin typeface="Arial"/>
                <a:cs typeface="Arial"/>
              </a:defRPr>
            </a:lvl1pPr>
          </a:lstStyle>
          <a:p>
            <a:r>
              <a:rPr lang="en-IE" dirty="0" smtClean="0"/>
              <a:t>[Title]</a:t>
            </a:r>
            <a:endParaRPr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219200" y="1906879"/>
            <a:ext cx="9956800" cy="4160464"/>
          </a:xfrm>
          <a:prstGeom prst="rect">
            <a:avLst/>
          </a:prstGeom>
        </p:spPr>
        <p:txBody>
          <a:bodyPr/>
          <a:lstStyle>
            <a:lvl1pPr marL="380533" marR="0" indent="-380533" defTabSz="12177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1834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0"/>
            <a:endParaRPr lang="en-IE" dirty="0" smtClean="0"/>
          </a:p>
          <a:p>
            <a:pPr lvl="0"/>
            <a:endParaRPr lang="en-IE" dirty="0" smtClean="0"/>
          </a:p>
        </p:txBody>
      </p:sp>
      <p:sp>
        <p:nvSpPr>
          <p:cNvPr id="4" name="object 4"/>
          <p:cNvSpPr/>
          <p:nvPr userDrawn="1"/>
        </p:nvSpPr>
        <p:spPr>
          <a:xfrm>
            <a:off x="10463997" y="5105683"/>
            <a:ext cx="1728047" cy="1750439"/>
          </a:xfrm>
          <a:custGeom>
            <a:avLst/>
            <a:gdLst/>
            <a:ahLst/>
            <a:cxnLst/>
            <a:rect l="l" t="t" r="r" b="b"/>
            <a:pathLst>
              <a:path w="1296034" h="1314450">
                <a:moveTo>
                  <a:pt x="1295996" y="0"/>
                </a:moveTo>
                <a:lnTo>
                  <a:pt x="0" y="1314005"/>
                </a:lnTo>
                <a:lnTo>
                  <a:pt x="1295996" y="1314005"/>
                </a:lnTo>
                <a:lnTo>
                  <a:pt x="1295996" y="0"/>
                </a:lnTo>
                <a:close/>
              </a:path>
            </a:pathLst>
          </a:custGeom>
          <a:solidFill>
            <a:srgbClr val="DF1834"/>
          </a:solidFill>
        </p:spPr>
        <p:txBody>
          <a:bodyPr wrap="square" lIns="0" tIns="0" rIns="0" bIns="0" rtlCol="0"/>
          <a:lstStyle/>
          <a:p>
            <a:endParaRPr sz="2397">
              <a:solidFill>
                <a:srgbClr val="DF1834"/>
              </a:solidFill>
            </a:endParaRPr>
          </a:p>
        </p:txBody>
      </p:sp>
      <p:sp>
        <p:nvSpPr>
          <p:cNvPr id="5" name="object 5"/>
          <p:cNvSpPr/>
          <p:nvPr userDrawn="1"/>
        </p:nvSpPr>
        <p:spPr>
          <a:xfrm>
            <a:off x="11441866" y="5676186"/>
            <a:ext cx="713388" cy="114125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</p:spTree>
    <p:extLst>
      <p:ext uri="{BB962C8B-B14F-4D97-AF65-F5344CB8AC3E}">
        <p14:creationId xmlns:p14="http://schemas.microsoft.com/office/powerpoint/2010/main" val="19950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4C2EA9-4DD4-42AE-A801-E5892BA6E88E}" type="datetime1">
              <a:rPr lang="en-US"/>
              <a:pPr lvl="0"/>
              <a:t>7/2/2023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E3C8A0-FA28-4E64-8EFA-E856A98B5CB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4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AF6B33-B694-4B39-82E0-27DC2B7ADAEF}" type="datetime1">
              <a:rPr lang="en-US"/>
              <a:pPr lvl="0"/>
              <a:t>7/2/2023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AC4A84-7DC1-460A-8A21-1B3DA0ACD28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3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F88292-F083-4CB9-9214-BF350C1930DF}" type="datetime1">
              <a:rPr lang="en-US"/>
              <a:pPr lvl="0"/>
              <a:t>7/2/2023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F43FFA-9C66-43A2-9305-EBB58131D85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568DD7-13CB-4D5B-8C4B-9FB5E1D068F1}" type="datetime1">
              <a:rPr lang="en-US"/>
              <a:pPr lvl="0"/>
              <a:t>7/2/2023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FFBB62-4B32-4647-932F-A7D98329D1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1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DF8860-BCDC-496D-80DC-F87BADE21E1B}" type="datetime1">
              <a:rPr lang="en-US"/>
              <a:pPr lvl="0"/>
              <a:t>7/2/2023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DC3F3D-32EB-43C3-97D0-5BE38038C7B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2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4EF1A5-6B3A-463A-B688-E5A95A449650}" type="datetime1">
              <a:rPr lang="en-US"/>
              <a:pPr lvl="0"/>
              <a:t>7/2/2023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037334-9C34-420A-8400-E4D0CCACE0A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0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36CB1A-AC5B-4D45-9610-865210B660DC}" type="datetime1">
              <a:rPr lang="en-US"/>
              <a:pPr lvl="0"/>
              <a:t>7/2/2023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F852CB-ADE6-4C9D-9CFB-1493E6D2B25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3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C41DEC-BF13-498C-B79F-8F3C4B6165B3}" type="datetime1">
              <a:rPr lang="en-US"/>
              <a:pPr lvl="0"/>
              <a:t>7/2/2023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3F809A-61B6-485C-BEB5-664D25198AC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9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B49E13A0-BAAC-4675-96E6-B67B1F392F1F}" type="datetime1">
              <a:rPr lang="en-US"/>
              <a:pPr lvl="0"/>
              <a:t>7/2/2023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C4B7B913-AA5B-4191-92FF-E91A74686A60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3415" y="2617279"/>
            <a:ext cx="4870787" cy="2230184"/>
          </a:xfrm>
          <a:prstGeom prst="rect">
            <a:avLst/>
          </a:prstGeom>
        </p:spPr>
        <p:txBody>
          <a:bodyPr vert="horz" wrap="square" lIns="0" tIns="16912" rIns="0" bIns="0" rtlCol="0" anchor="ctr" anchorCtr="0" compatLnSpc="1">
            <a:spAutoFit/>
          </a:bodyPr>
          <a:lstStyle/>
          <a:p>
            <a:pPr marL="16913">
              <a:lnSpc>
                <a:spcPct val="150000"/>
              </a:lnSpc>
              <a:spcBef>
                <a:spcPts val="133"/>
              </a:spcBef>
            </a:pPr>
            <a:r>
              <a:rPr lang="en-IE" sz="3196" spc="-40" dirty="0" smtClean="0">
                <a:solidFill>
                  <a:schemeClr val="tx1"/>
                </a:solidFill>
              </a:rPr>
              <a:t>Higher Surgical Training ST3 – ST8</a:t>
            </a:r>
            <a:r>
              <a:rPr lang="en-IE" sz="3196" spc="-40" smtClean="0">
                <a:solidFill>
                  <a:schemeClr val="tx1"/>
                </a:solidFill>
              </a:rPr>
              <a:t/>
            </a:r>
            <a:br>
              <a:rPr lang="en-IE" sz="3196" spc="-40" smtClean="0">
                <a:solidFill>
                  <a:schemeClr val="tx1"/>
                </a:solidFill>
              </a:rPr>
            </a:br>
            <a:r>
              <a:rPr lang="en-IE" sz="3196" spc="-40" smtClean="0">
                <a:solidFill>
                  <a:schemeClr val="tx1"/>
                </a:solidFill>
              </a:rPr>
              <a:t>30</a:t>
            </a:r>
            <a:r>
              <a:rPr lang="en-IE" sz="3196" spc="-40" baseline="30000" smtClean="0">
                <a:solidFill>
                  <a:schemeClr val="tx1"/>
                </a:solidFill>
              </a:rPr>
              <a:t>th</a:t>
            </a:r>
            <a:r>
              <a:rPr lang="en-IE" sz="3196" spc="-40" smtClean="0">
                <a:solidFill>
                  <a:schemeClr val="tx1"/>
                </a:solidFill>
              </a:rPr>
              <a:t> </a:t>
            </a:r>
            <a:r>
              <a:rPr lang="en-IE" sz="3196" spc="-40">
                <a:solidFill>
                  <a:schemeClr val="tx1"/>
                </a:solidFill>
              </a:rPr>
              <a:t>June </a:t>
            </a:r>
            <a:r>
              <a:rPr lang="en-IE" sz="3196" spc="-40" smtClean="0">
                <a:solidFill>
                  <a:schemeClr val="tx1"/>
                </a:solidFill>
              </a:rPr>
              <a:t>2023</a:t>
            </a:r>
            <a:endParaRPr sz="1332" dirty="0"/>
          </a:p>
        </p:txBody>
      </p:sp>
      <p:sp>
        <p:nvSpPr>
          <p:cNvPr id="4" name="object 4"/>
          <p:cNvSpPr/>
          <p:nvPr/>
        </p:nvSpPr>
        <p:spPr>
          <a:xfrm>
            <a:off x="3954648" y="-8111"/>
            <a:ext cx="8229836" cy="685553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5" name="TextBox 4"/>
          <p:cNvSpPr txBox="1"/>
          <p:nvPr/>
        </p:nvSpPr>
        <p:spPr>
          <a:xfrm>
            <a:off x="2747334" y="689183"/>
            <a:ext cx="4464888" cy="46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97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41" y="133420"/>
            <a:ext cx="2483569" cy="167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9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85" y="205932"/>
            <a:ext cx="6937534" cy="263812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13" y="3193368"/>
            <a:ext cx="6816029" cy="354878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7843" y="253233"/>
            <a:ext cx="4613093" cy="207782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7"/>
          <p:cNvSpPr txBox="1"/>
          <p:nvPr/>
        </p:nvSpPr>
        <p:spPr>
          <a:xfrm>
            <a:off x="7959257" y="3149733"/>
            <a:ext cx="3300965" cy="369331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800" b="1" i="0" u="none" strike="noStrike" kern="1200" cap="none" spc="0" baseline="0">
                <a:solidFill>
                  <a:srgbClr val="FF0000"/>
                </a:solidFill>
                <a:uFillTx/>
                <a:latin typeface="Arial" pitchFamily="34"/>
                <a:cs typeface="Arial" pitchFamily="34"/>
              </a:rPr>
              <a:t>Syllabus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1" i="0" u="none" strike="noStrike" kern="1200" cap="none" spc="0" baseline="0">
              <a:solidFill>
                <a:srgbClr val="FF000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800" b="1" i="0" u="none" strike="noStrike" kern="1200" cap="none" spc="0" baseline="0">
                <a:solidFill>
                  <a:srgbClr val="FF0000"/>
                </a:solidFill>
                <a:uFillTx/>
                <a:latin typeface="Arial" pitchFamily="34"/>
                <a:cs typeface="Arial" pitchFamily="34"/>
              </a:rPr>
              <a:t>Training process/milestones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1" i="0" u="none" strike="noStrike" kern="1200" cap="none" spc="0" baseline="0">
              <a:solidFill>
                <a:srgbClr val="FF000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800" b="1" i="0" u="none" strike="noStrike" kern="1200" cap="none" spc="0" baseline="0">
                <a:solidFill>
                  <a:srgbClr val="FF0000"/>
                </a:solidFill>
                <a:uFillTx/>
                <a:latin typeface="Arial" pitchFamily="34"/>
                <a:cs typeface="Arial" pitchFamily="34"/>
              </a:rPr>
              <a:t>Trainer roles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1" i="0" u="none" strike="noStrike" kern="1200" cap="none" spc="0" baseline="0">
              <a:solidFill>
                <a:srgbClr val="FF000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800" b="1" i="0" u="none" strike="noStrike" kern="1200" cap="none" spc="0" baseline="0">
                <a:solidFill>
                  <a:srgbClr val="FF0000"/>
                </a:solidFill>
                <a:uFillTx/>
                <a:latin typeface="Arial" pitchFamily="34"/>
                <a:cs typeface="Arial" pitchFamily="34"/>
              </a:rPr>
              <a:t>Assessment framework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1" i="0" u="none" strike="noStrike" kern="1200" cap="none" spc="0" baseline="0">
              <a:solidFill>
                <a:srgbClr val="FF000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800" b="1" i="0" u="none" strike="noStrike" kern="1200" cap="none" spc="0" baseline="0">
                <a:solidFill>
                  <a:srgbClr val="FF0000"/>
                </a:solidFill>
                <a:uFillTx/>
                <a:latin typeface="Arial" pitchFamily="34"/>
                <a:cs typeface="Arial" pitchFamily="34"/>
              </a:rPr>
              <a:t>Verification of competence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0" i="0" u="none" strike="noStrike" kern="1200" cap="none" spc="0" baseline="0">
              <a:solidFill>
                <a:srgbClr val="FF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0" i="0" u="none" strike="noStrike" kern="1200" cap="none" spc="0" baseline="0">
              <a:solidFill>
                <a:srgbClr val="FF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0" i="0" u="none" strike="noStrike" kern="1200" cap="none" spc="0" baseline="0">
              <a:solidFill>
                <a:srgbClr val="FF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10895962" y="5543549"/>
            <a:ext cx="1296033" cy="1314449"/>
          </a:xfrm>
          <a:custGeom>
            <a:avLst/>
            <a:gdLst>
              <a:gd name="f0" fmla="val w"/>
              <a:gd name="f1" fmla="val h"/>
              <a:gd name="f2" fmla="val 0"/>
              <a:gd name="f3" fmla="val 1296034"/>
              <a:gd name="f4" fmla="val 1314450"/>
              <a:gd name="f5" fmla="val 1295996"/>
              <a:gd name="f6" fmla="val 1314005"/>
              <a:gd name="f7" fmla="*/ f0 1 1296034"/>
              <a:gd name="f8" fmla="*/ f1 1 1314450"/>
              <a:gd name="f9" fmla="+- f4 0 f2"/>
              <a:gd name="f10" fmla="+- f3 0 f2"/>
              <a:gd name="f11" fmla="*/ f10 1 1296034"/>
              <a:gd name="f12" fmla="*/ f9 1 131445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1296034" h="1314450">
                <a:moveTo>
                  <a:pt x="f5" y="f2"/>
                </a:move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DF1834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object 5"/>
          <p:cNvSpPr/>
          <p:nvPr/>
        </p:nvSpPr>
        <p:spPr>
          <a:xfrm>
            <a:off x="11543979" y="6001006"/>
            <a:ext cx="535042" cy="856993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3"/>
          <p:cNvCxnSpPr/>
          <p:nvPr/>
        </p:nvCxnSpPr>
        <p:spPr>
          <a:xfrm>
            <a:off x="1524003" y="600742"/>
            <a:ext cx="9144000" cy="0"/>
          </a:xfrm>
          <a:prstGeom prst="straightConnector1">
            <a:avLst/>
          </a:prstGeom>
          <a:noFill/>
          <a:ln w="28575" cap="flat">
            <a:solidFill>
              <a:srgbClr val="ED7D31"/>
            </a:solidFill>
            <a:prstDash val="solid"/>
            <a:miter/>
          </a:ln>
        </p:spPr>
      </p:cxnSp>
      <p:pic>
        <p:nvPicPr>
          <p:cNvPr id="3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854" y="104781"/>
            <a:ext cx="1707568" cy="4105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8985"/>
          <a:stretch>
            <a:fillRect/>
          </a:stretch>
        </p:blipFill>
        <p:spPr>
          <a:xfrm>
            <a:off x="3323688" y="5711168"/>
            <a:ext cx="5544619" cy="5627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4484" y="1055309"/>
            <a:ext cx="3523036" cy="440877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7" descr="JCST Header-Final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741974" y="80695"/>
            <a:ext cx="1774384" cy="43959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1981203" y="104781"/>
            <a:ext cx="8229600" cy="495961"/>
          </a:xfrm>
        </p:spPr>
        <p:txBody>
          <a:bodyPr/>
          <a:lstStyle/>
          <a:p>
            <a:pPr lvl="0"/>
            <a:r>
              <a:rPr lang="en-GB" sz="2400" b="1" dirty="0">
                <a:latin typeface="Arial" pitchFamily="34"/>
                <a:cs typeface="Arial" pitchFamily="34"/>
              </a:rPr>
              <a:t>                             </a:t>
            </a:r>
            <a:r>
              <a:rPr lang="en-GB" sz="2400" b="1" dirty="0">
                <a:solidFill>
                  <a:schemeClr val="tx1"/>
                </a:solidFill>
                <a:latin typeface="Arial" pitchFamily="34"/>
                <a:cs typeface="Arial" pitchFamily="34"/>
              </a:rPr>
              <a:t>The training pathway</a:t>
            </a:r>
          </a:p>
        </p:txBody>
      </p:sp>
      <p:sp>
        <p:nvSpPr>
          <p:cNvPr id="8" name="object 6"/>
          <p:cNvSpPr/>
          <p:nvPr/>
        </p:nvSpPr>
        <p:spPr>
          <a:xfrm>
            <a:off x="10458614" y="5105689"/>
            <a:ext cx="1725911" cy="1750435"/>
          </a:xfrm>
          <a:custGeom>
            <a:avLst/>
            <a:gdLst>
              <a:gd name="f0" fmla="val w"/>
              <a:gd name="f1" fmla="val h"/>
              <a:gd name="f2" fmla="val 0"/>
              <a:gd name="f3" fmla="val 1296034"/>
              <a:gd name="f4" fmla="val 1314450"/>
              <a:gd name="f5" fmla="val 1295996"/>
              <a:gd name="f6" fmla="val 1314005"/>
              <a:gd name="f7" fmla="*/ f0 1 1296034"/>
              <a:gd name="f8" fmla="*/ f1 1 1314450"/>
              <a:gd name="f9" fmla="+- f4 0 f2"/>
              <a:gd name="f10" fmla="+- f3 0 f2"/>
              <a:gd name="f11" fmla="*/ f10 1 1296034"/>
              <a:gd name="f12" fmla="*/ f9 1 131445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1296034" h="1314450">
                <a:moveTo>
                  <a:pt x="f5" y="f2"/>
                </a:move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DF1834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object 7"/>
          <p:cNvSpPr/>
          <p:nvPr/>
        </p:nvSpPr>
        <p:spPr>
          <a:xfrm>
            <a:off x="11435276" y="5676183"/>
            <a:ext cx="712509" cy="1141253"/>
          </a:xfrm>
          <a:prstGeom prst="rect">
            <a:avLst/>
          </a:prstGeom>
          <a:blipFill>
            <a:blip r:embed="rId6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E" sz="2400" b="1" dirty="0">
                <a:solidFill>
                  <a:schemeClr val="tx1"/>
                </a:solidFill>
                <a:latin typeface="Arial" pitchFamily="34"/>
                <a:cs typeface="Arial" pitchFamily="34"/>
              </a:rPr>
              <a:t>HIGHER SPECIALTY TRAINING (HST) IN SURGERY</a:t>
            </a:r>
            <a:endParaRPr lang="en-US" sz="2400" b="1" dirty="0">
              <a:solidFill>
                <a:schemeClr val="tx1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7F7F7F"/>
                </a:solidFill>
                <a:latin typeface="Arial" pitchFamily="34"/>
                <a:cs typeface="Arial" pitchFamily="34"/>
              </a:rPr>
              <a:t>Oversight  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7F7F7F"/>
                </a:solidFill>
                <a:latin typeface="Arial" pitchFamily="34"/>
                <a:cs typeface="Arial" pitchFamily="34"/>
              </a:rPr>
              <a:t>Curriculum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FF0000"/>
                </a:solidFill>
                <a:latin typeface="Arial" pitchFamily="34"/>
                <a:cs typeface="Arial" pitchFamily="34"/>
              </a:rPr>
              <a:t>Syllabus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FF0000"/>
                </a:solidFill>
                <a:latin typeface="Arial" pitchFamily="34"/>
                <a:cs typeface="Arial" pitchFamily="34"/>
              </a:rPr>
              <a:t>     </a:t>
            </a:r>
            <a:r>
              <a:rPr lang="en-IE" sz="1900">
                <a:latin typeface="Arial" pitchFamily="34"/>
                <a:cs typeface="Arial" pitchFamily="34"/>
              </a:rPr>
              <a:t>Indicative numbers of operative procedures/ logbook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FF0000"/>
                </a:solidFill>
                <a:latin typeface="Arial" pitchFamily="34"/>
                <a:cs typeface="Arial" pitchFamily="34"/>
              </a:rPr>
              <a:t>Assessments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FF0000"/>
                </a:solidFill>
                <a:latin typeface="Arial" pitchFamily="34"/>
                <a:cs typeface="Arial" pitchFamily="34"/>
              </a:rPr>
              <a:t>Annual Review of Competence Progression (ARCP)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FF0000"/>
                </a:solidFill>
                <a:latin typeface="Arial" pitchFamily="34"/>
                <a:cs typeface="Arial" pitchFamily="34"/>
              </a:rPr>
              <a:t>Out Of Programme  (OOP)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FF0000"/>
                </a:solidFill>
                <a:latin typeface="Arial" pitchFamily="34"/>
                <a:cs typeface="Arial" pitchFamily="34"/>
              </a:rPr>
              <a:t>Research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FF0000"/>
                </a:solidFill>
                <a:latin typeface="Arial" pitchFamily="34"/>
                <a:cs typeface="Arial" pitchFamily="34"/>
              </a:rPr>
              <a:t>Examination (Intercollegiate Fellowship examination)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FF0000"/>
                </a:solidFill>
                <a:latin typeface="Arial" pitchFamily="34"/>
                <a:cs typeface="Arial" pitchFamily="34"/>
              </a:rPr>
              <a:t>Certificate of Completion of Specialist Training (CCST)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FF0000"/>
                </a:solidFill>
                <a:latin typeface="Arial" pitchFamily="34"/>
                <a:cs typeface="Arial" pitchFamily="34"/>
              </a:rPr>
              <a:t>Post-CCST Fellowship 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FF0000"/>
                </a:solidFill>
                <a:latin typeface="Arial" pitchFamily="34"/>
                <a:cs typeface="Arial" pitchFamily="34"/>
              </a:rPr>
              <a:t>Courses</a:t>
            </a:r>
          </a:p>
          <a:p>
            <a:pPr marL="0" lvl="0" indent="0">
              <a:lnSpc>
                <a:spcPct val="80000"/>
              </a:lnSpc>
              <a:buNone/>
            </a:pPr>
            <a:endParaRPr lang="en-IE" sz="1900">
              <a:solidFill>
                <a:srgbClr val="FF0000"/>
              </a:solidFill>
              <a:latin typeface="Arial" pitchFamily="34"/>
              <a:cs typeface="Arial" pitchFamily="34"/>
            </a:endParaRPr>
          </a:p>
          <a:p>
            <a:pPr marL="0" lvl="0" indent="0">
              <a:lnSpc>
                <a:spcPct val="80000"/>
              </a:lnSpc>
              <a:buNone/>
            </a:pPr>
            <a:endParaRPr lang="en-US" sz="1900">
              <a:solidFill>
                <a:srgbClr val="FF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895962" y="5543549"/>
            <a:ext cx="1296033" cy="1314449"/>
          </a:xfrm>
          <a:custGeom>
            <a:avLst/>
            <a:gdLst>
              <a:gd name="f0" fmla="val w"/>
              <a:gd name="f1" fmla="val h"/>
              <a:gd name="f2" fmla="val 0"/>
              <a:gd name="f3" fmla="val 1296034"/>
              <a:gd name="f4" fmla="val 1314450"/>
              <a:gd name="f5" fmla="val 1295996"/>
              <a:gd name="f6" fmla="val 1314005"/>
              <a:gd name="f7" fmla="*/ f0 1 1296034"/>
              <a:gd name="f8" fmla="*/ f1 1 1314450"/>
              <a:gd name="f9" fmla="+- f4 0 f2"/>
              <a:gd name="f10" fmla="+- f3 0 f2"/>
              <a:gd name="f11" fmla="*/ f10 1 1296034"/>
              <a:gd name="f12" fmla="*/ f9 1 131445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1296034" h="1314450">
                <a:moveTo>
                  <a:pt x="f5" y="f2"/>
                </a:move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DF1834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543979" y="6001006"/>
            <a:ext cx="535042" cy="856993"/>
          </a:xfrm>
          <a:prstGeom prst="rect">
            <a:avLst/>
          </a:pr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E" sz="2400" b="1" dirty="0">
                <a:solidFill>
                  <a:schemeClr val="tx1"/>
                </a:solidFill>
                <a:latin typeface="Arial" pitchFamily="34"/>
                <a:cs typeface="Arial" pitchFamily="34"/>
              </a:rPr>
              <a:t>HIGHER SPECIALTY TRAINING (HST) IN SURGERY</a:t>
            </a:r>
            <a:endParaRPr lang="en-US" sz="2400" b="1" dirty="0">
              <a:solidFill>
                <a:schemeClr val="tx1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7F7F7F"/>
                </a:solidFill>
                <a:latin typeface="Arial" pitchFamily="34"/>
                <a:cs typeface="Arial" pitchFamily="34"/>
              </a:rPr>
              <a:t>Oversight  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7F7F7F"/>
                </a:solidFill>
                <a:latin typeface="Arial" pitchFamily="34"/>
                <a:cs typeface="Arial" pitchFamily="34"/>
              </a:rPr>
              <a:t>Curriculum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7F7F7F"/>
                </a:solidFill>
                <a:latin typeface="Arial" pitchFamily="34"/>
                <a:cs typeface="Arial" pitchFamily="34"/>
              </a:rPr>
              <a:t>Syllabus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7F7F7F"/>
                </a:solidFill>
                <a:latin typeface="Arial" pitchFamily="34"/>
                <a:cs typeface="Arial" pitchFamily="34"/>
              </a:rPr>
              <a:t>     Indicative numbers of operative procedures/ logbook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FF0000"/>
                </a:solidFill>
                <a:latin typeface="Arial" pitchFamily="34"/>
                <a:cs typeface="Arial" pitchFamily="34"/>
              </a:rPr>
              <a:t>Assessments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FF0000"/>
                </a:solidFill>
                <a:latin typeface="Arial" pitchFamily="34"/>
                <a:cs typeface="Arial" pitchFamily="34"/>
              </a:rPr>
              <a:t>Annual Review of Competence Progression (ARCP)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FF0000"/>
                </a:solidFill>
                <a:latin typeface="Arial" pitchFamily="34"/>
                <a:cs typeface="Arial" pitchFamily="34"/>
              </a:rPr>
              <a:t>Out Of Programme  (OOP)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FF0000"/>
                </a:solidFill>
                <a:latin typeface="Arial" pitchFamily="34"/>
                <a:cs typeface="Arial" pitchFamily="34"/>
              </a:rPr>
              <a:t>Research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FF0000"/>
                </a:solidFill>
                <a:latin typeface="Arial" pitchFamily="34"/>
                <a:cs typeface="Arial" pitchFamily="34"/>
              </a:rPr>
              <a:t>Examination (Intercollegiate Fellowship examination)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FF0000"/>
                </a:solidFill>
                <a:latin typeface="Arial" pitchFamily="34"/>
                <a:cs typeface="Arial" pitchFamily="34"/>
              </a:rPr>
              <a:t>Certificate of Completion of Specialist Training (CCST)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FF0000"/>
                </a:solidFill>
                <a:latin typeface="Arial" pitchFamily="34"/>
                <a:cs typeface="Arial" pitchFamily="34"/>
              </a:rPr>
              <a:t>Post-CCST Fellowship 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FF0000"/>
                </a:solidFill>
                <a:latin typeface="Arial" pitchFamily="34"/>
                <a:cs typeface="Arial" pitchFamily="34"/>
              </a:rPr>
              <a:t>Courses</a:t>
            </a:r>
          </a:p>
          <a:p>
            <a:pPr marL="0" lvl="0" indent="0">
              <a:lnSpc>
                <a:spcPct val="80000"/>
              </a:lnSpc>
              <a:buNone/>
            </a:pPr>
            <a:endParaRPr lang="en-IE" sz="1900">
              <a:solidFill>
                <a:srgbClr val="FF0000"/>
              </a:solidFill>
              <a:latin typeface="Arial" pitchFamily="34"/>
              <a:cs typeface="Arial" pitchFamily="34"/>
            </a:endParaRPr>
          </a:p>
          <a:p>
            <a:pPr marL="0" lvl="0" indent="0">
              <a:lnSpc>
                <a:spcPct val="80000"/>
              </a:lnSpc>
              <a:buNone/>
            </a:pPr>
            <a:endParaRPr lang="en-US" sz="1900">
              <a:solidFill>
                <a:srgbClr val="FF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895962" y="5543549"/>
            <a:ext cx="1296033" cy="1314449"/>
          </a:xfrm>
          <a:custGeom>
            <a:avLst/>
            <a:gdLst>
              <a:gd name="f0" fmla="val w"/>
              <a:gd name="f1" fmla="val h"/>
              <a:gd name="f2" fmla="val 0"/>
              <a:gd name="f3" fmla="val 1296034"/>
              <a:gd name="f4" fmla="val 1314450"/>
              <a:gd name="f5" fmla="val 1295996"/>
              <a:gd name="f6" fmla="val 1314005"/>
              <a:gd name="f7" fmla="*/ f0 1 1296034"/>
              <a:gd name="f8" fmla="*/ f1 1 1314450"/>
              <a:gd name="f9" fmla="+- f4 0 f2"/>
              <a:gd name="f10" fmla="+- f3 0 f2"/>
              <a:gd name="f11" fmla="*/ f10 1 1296034"/>
              <a:gd name="f12" fmla="*/ f9 1 131445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1296034" h="1314450">
                <a:moveTo>
                  <a:pt x="f5" y="f2"/>
                </a:move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DF1834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543979" y="6001006"/>
            <a:ext cx="535042" cy="856993"/>
          </a:xfrm>
          <a:prstGeom prst="rect">
            <a:avLst/>
          </a:pr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4"/>
          <p:cNvCxnSpPr/>
          <p:nvPr/>
        </p:nvCxnSpPr>
        <p:spPr>
          <a:xfrm>
            <a:off x="1524003" y="600742"/>
            <a:ext cx="9144000" cy="0"/>
          </a:xfrm>
          <a:prstGeom prst="straightConnector1">
            <a:avLst/>
          </a:prstGeom>
          <a:noFill/>
          <a:ln w="28575" cap="flat">
            <a:solidFill>
              <a:srgbClr val="ED7D31"/>
            </a:solidFill>
            <a:prstDash val="solid"/>
            <a:miter/>
          </a:ln>
        </p:spPr>
      </p:cxnSp>
      <p:pic>
        <p:nvPicPr>
          <p:cNvPr id="3" name="Picture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854" y="104781"/>
            <a:ext cx="1707568" cy="4105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6" descr="JCST Header-Final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741974" y="80695"/>
            <a:ext cx="1774384" cy="4395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0279" y="625778"/>
            <a:ext cx="5521704" cy="616356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itle 1"/>
          <p:cNvSpPr txBox="1"/>
          <p:nvPr/>
        </p:nvSpPr>
        <p:spPr>
          <a:xfrm>
            <a:off x="2063553" y="95536"/>
            <a:ext cx="7886700" cy="5227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 dirty="0">
                <a:uFillTx/>
                <a:latin typeface="Arial" pitchFamily="34"/>
                <a:cs typeface="Arial" pitchFamily="34"/>
              </a:rPr>
              <a:t>Assessment System</a:t>
            </a:r>
          </a:p>
        </p:txBody>
      </p:sp>
      <p:sp>
        <p:nvSpPr>
          <p:cNvPr id="7" name="object 6"/>
          <p:cNvSpPr/>
          <p:nvPr/>
        </p:nvSpPr>
        <p:spPr>
          <a:xfrm>
            <a:off x="10458614" y="5105689"/>
            <a:ext cx="1725911" cy="1750435"/>
          </a:xfrm>
          <a:custGeom>
            <a:avLst/>
            <a:gdLst>
              <a:gd name="f0" fmla="val w"/>
              <a:gd name="f1" fmla="val h"/>
              <a:gd name="f2" fmla="val 0"/>
              <a:gd name="f3" fmla="val 1296034"/>
              <a:gd name="f4" fmla="val 1314450"/>
              <a:gd name="f5" fmla="val 1295996"/>
              <a:gd name="f6" fmla="val 1314005"/>
              <a:gd name="f7" fmla="*/ f0 1 1296034"/>
              <a:gd name="f8" fmla="*/ f1 1 1314450"/>
              <a:gd name="f9" fmla="+- f4 0 f2"/>
              <a:gd name="f10" fmla="+- f3 0 f2"/>
              <a:gd name="f11" fmla="*/ f10 1 1296034"/>
              <a:gd name="f12" fmla="*/ f9 1 131445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1296034" h="1314450">
                <a:moveTo>
                  <a:pt x="f5" y="f2"/>
                </a:move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DF1834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11435276" y="5676183"/>
            <a:ext cx="712509" cy="1141253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063553" y="95536"/>
            <a:ext cx="7886700" cy="522762"/>
          </a:xfrm>
        </p:spPr>
        <p:txBody>
          <a:bodyPr anchorCtr="1"/>
          <a:lstStyle/>
          <a:p>
            <a:pPr lvl="0" algn="ctr"/>
            <a:r>
              <a:rPr lang="en-US" sz="2400" b="1" dirty="0">
                <a:solidFill>
                  <a:schemeClr val="tx1"/>
                </a:solidFill>
                <a:latin typeface="Arial" pitchFamily="34"/>
                <a:cs typeface="Arial" pitchFamily="34"/>
              </a:rPr>
              <a:t>The MCR in a placement</a:t>
            </a:r>
          </a:p>
        </p:txBody>
      </p:sp>
      <p:cxnSp>
        <p:nvCxnSpPr>
          <p:cNvPr id="3" name="Straight Connector 30"/>
          <p:cNvCxnSpPr/>
          <p:nvPr/>
        </p:nvCxnSpPr>
        <p:spPr>
          <a:xfrm>
            <a:off x="1524003" y="600742"/>
            <a:ext cx="9144000" cy="0"/>
          </a:xfrm>
          <a:prstGeom prst="straightConnector1">
            <a:avLst/>
          </a:prstGeom>
          <a:noFill/>
          <a:ln w="28575" cap="flat">
            <a:solidFill>
              <a:srgbClr val="ED7D31"/>
            </a:solidFill>
            <a:prstDash val="solid"/>
            <a:miter/>
          </a:ln>
        </p:spPr>
      </p:cxnSp>
      <p:pic>
        <p:nvPicPr>
          <p:cNvPr id="4" name="Picture 3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854" y="104781"/>
            <a:ext cx="1707568" cy="410565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5" name="Group 2"/>
          <p:cNvGrpSpPr/>
          <p:nvPr/>
        </p:nvGrpSpPr>
        <p:grpSpPr>
          <a:xfrm>
            <a:off x="1670773" y="1258881"/>
            <a:ext cx="8850459" cy="4478749"/>
            <a:chOff x="1670773" y="1258881"/>
            <a:chExt cx="8850459" cy="4478749"/>
          </a:xfrm>
        </p:grpSpPr>
        <p:sp>
          <p:nvSpPr>
            <p:cNvPr id="6" name="Oval 24"/>
            <p:cNvSpPr/>
            <p:nvPr/>
          </p:nvSpPr>
          <p:spPr>
            <a:xfrm>
              <a:off x="2090656" y="4987183"/>
              <a:ext cx="130704" cy="12621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92D050"/>
            </a:solidFill>
            <a:ln w="12701" cap="flat">
              <a:solidFill>
                <a:srgbClr val="92D05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7" name="Rounded Rectangle 5"/>
            <p:cNvSpPr/>
            <p:nvPr/>
          </p:nvSpPr>
          <p:spPr>
            <a:xfrm>
              <a:off x="2606872" y="3001325"/>
              <a:ext cx="3096341" cy="1008107"/>
            </a:xfrm>
            <a:custGeom>
              <a:avLst>
                <a:gd name="f1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36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First half of placement</a:t>
              </a:r>
            </a:p>
          </p:txBody>
        </p:sp>
        <p:sp>
          <p:nvSpPr>
            <p:cNvPr id="8" name="Rounded Rectangle 6"/>
            <p:cNvSpPr/>
            <p:nvPr/>
          </p:nvSpPr>
          <p:spPr>
            <a:xfrm>
              <a:off x="6423294" y="3001325"/>
              <a:ext cx="3096341" cy="1008107"/>
            </a:xfrm>
            <a:custGeom>
              <a:avLst>
                <a:gd name="f1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36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Second half of placement</a:t>
              </a:r>
            </a:p>
          </p:txBody>
        </p:sp>
        <p:sp>
          <p:nvSpPr>
            <p:cNvPr id="9" name="Rounded Rectangle 7"/>
            <p:cNvSpPr/>
            <p:nvPr/>
          </p:nvSpPr>
          <p:spPr>
            <a:xfrm>
              <a:off x="4956916" y="4801523"/>
              <a:ext cx="1402872" cy="936107"/>
            </a:xfrm>
            <a:custGeom>
              <a:avLst>
                <a:gd name="f1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36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F6600"/>
            </a:solidFill>
            <a:ln w="12701" cap="flat">
              <a:solidFill>
                <a:srgbClr val="385723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Interim MCR</a:t>
              </a:r>
            </a:p>
          </p:txBody>
        </p:sp>
        <p:sp>
          <p:nvSpPr>
            <p:cNvPr id="10" name="Rounded Rectangle 8"/>
            <p:cNvSpPr/>
            <p:nvPr/>
          </p:nvSpPr>
          <p:spPr>
            <a:xfrm>
              <a:off x="8563420" y="4801523"/>
              <a:ext cx="1440161" cy="936107"/>
            </a:xfrm>
            <a:custGeom>
              <a:avLst>
                <a:gd name="f1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36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F6600"/>
            </a:solidFill>
            <a:ln w="12701" cap="flat">
              <a:solidFill>
                <a:srgbClr val="385723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End of placement MCR</a:t>
              </a:r>
            </a:p>
          </p:txBody>
        </p:sp>
        <p:sp>
          <p:nvSpPr>
            <p:cNvPr id="11" name="Up Arrow 9"/>
            <p:cNvSpPr/>
            <p:nvPr/>
          </p:nvSpPr>
          <p:spPr>
            <a:xfrm>
              <a:off x="5361813" y="4055885"/>
              <a:ext cx="288036" cy="648071"/>
            </a:xfrm>
            <a:custGeom>
              <a:avLst>
                <a:gd name="f0" fmla="val 4800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-270"/>
                <a:gd name="f11" fmla="+- 0 0 -90"/>
                <a:gd name="f12" fmla="*/ f5 1 21600"/>
                <a:gd name="f13" fmla="*/ f6 1 21600"/>
                <a:gd name="f14" fmla="val f7"/>
                <a:gd name="f15" fmla="val f8"/>
                <a:gd name="f16" fmla="pin 0 f1 10800"/>
                <a:gd name="f17" fmla="pin 0 f0 21600"/>
                <a:gd name="f18" fmla="*/ f10 f2 1"/>
                <a:gd name="f19" fmla="*/ f11 f2 1"/>
                <a:gd name="f20" fmla="+- f15 0 f14"/>
                <a:gd name="f21" fmla="val f16"/>
                <a:gd name="f22" fmla="val f17"/>
                <a:gd name="f23" fmla="*/ f16 f12 1"/>
                <a:gd name="f24" fmla="*/ f17 f13 1"/>
                <a:gd name="f25" fmla="*/ f18 1 f4"/>
                <a:gd name="f26" fmla="*/ f19 1 f4"/>
                <a:gd name="f27" fmla="*/ f20 1 21600"/>
                <a:gd name="f28" fmla="+- 21600 0 f21"/>
                <a:gd name="f29" fmla="*/ f22 f21 1"/>
                <a:gd name="f30" fmla="*/ f21 f12 1"/>
                <a:gd name="f31" fmla="*/ f22 f13 1"/>
                <a:gd name="f32" fmla="+- f25 0 f3"/>
                <a:gd name="f33" fmla="+- f26 0 f3"/>
                <a:gd name="f34" fmla="*/ 21600 f27 1"/>
                <a:gd name="f35" fmla="*/ 0 f27 1"/>
                <a:gd name="f36" fmla="*/ f29 1 10800"/>
                <a:gd name="f37" fmla="*/ f28 f12 1"/>
                <a:gd name="f38" fmla="+- f22 0 f36"/>
                <a:gd name="f39" fmla="*/ f35 1 f27"/>
                <a:gd name="f40" fmla="*/ f34 1 f27"/>
                <a:gd name="f41" fmla="*/ f40 f13 1"/>
                <a:gd name="f42" fmla="*/ f38 f13 1"/>
                <a:gd name="f43" fmla="*/ f39 f12 1"/>
                <a:gd name="f44" fmla="*/ f40 f12 1"/>
              </a:gdLst>
              <a:ahLst>
                <a:ahXY gdRefX="f1" minX="f7" maxX="f9" gdRefY="f0" minY="f7" maxY="f8">
                  <a:pos x="f23" y="f24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3" y="f31"/>
                </a:cxn>
                <a:cxn ang="f33">
                  <a:pos x="f44" y="f31"/>
                </a:cxn>
              </a:cxnLst>
              <a:rect l="f30" t="f42" r="f37" b="f41"/>
              <a:pathLst>
                <a:path w="21600" h="21600">
                  <a:moveTo>
                    <a:pt x="f21" y="f8"/>
                  </a:moveTo>
                  <a:lnTo>
                    <a:pt x="f21" y="f22"/>
                  </a:lnTo>
                  <a:lnTo>
                    <a:pt x="f7" y="f22"/>
                  </a:lnTo>
                  <a:lnTo>
                    <a:pt x="f9" y="f7"/>
                  </a:lnTo>
                  <a:lnTo>
                    <a:pt x="f8" y="f22"/>
                  </a:lnTo>
                  <a:lnTo>
                    <a:pt x="f28" y="f22"/>
                  </a:lnTo>
                  <a:lnTo>
                    <a:pt x="f28" y="f8"/>
                  </a:lnTo>
                  <a:close/>
                </a:path>
              </a:pathLst>
            </a:custGeom>
            <a:solidFill>
              <a:srgbClr val="FF6600"/>
            </a:solidFill>
            <a:ln w="12701" cap="flat">
              <a:solidFill>
                <a:srgbClr val="385723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2" name="Up Arrow 10"/>
            <p:cNvSpPr/>
            <p:nvPr/>
          </p:nvSpPr>
          <p:spPr>
            <a:xfrm>
              <a:off x="9098435" y="4065522"/>
              <a:ext cx="288036" cy="648071"/>
            </a:xfrm>
            <a:custGeom>
              <a:avLst>
                <a:gd name="f0" fmla="val 4800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-270"/>
                <a:gd name="f11" fmla="+- 0 0 -90"/>
                <a:gd name="f12" fmla="*/ f5 1 21600"/>
                <a:gd name="f13" fmla="*/ f6 1 21600"/>
                <a:gd name="f14" fmla="val f7"/>
                <a:gd name="f15" fmla="val f8"/>
                <a:gd name="f16" fmla="pin 0 f1 10800"/>
                <a:gd name="f17" fmla="pin 0 f0 21600"/>
                <a:gd name="f18" fmla="*/ f10 f2 1"/>
                <a:gd name="f19" fmla="*/ f11 f2 1"/>
                <a:gd name="f20" fmla="+- f15 0 f14"/>
                <a:gd name="f21" fmla="val f16"/>
                <a:gd name="f22" fmla="val f17"/>
                <a:gd name="f23" fmla="*/ f16 f12 1"/>
                <a:gd name="f24" fmla="*/ f17 f13 1"/>
                <a:gd name="f25" fmla="*/ f18 1 f4"/>
                <a:gd name="f26" fmla="*/ f19 1 f4"/>
                <a:gd name="f27" fmla="*/ f20 1 21600"/>
                <a:gd name="f28" fmla="+- 21600 0 f21"/>
                <a:gd name="f29" fmla="*/ f22 f21 1"/>
                <a:gd name="f30" fmla="*/ f21 f12 1"/>
                <a:gd name="f31" fmla="*/ f22 f13 1"/>
                <a:gd name="f32" fmla="+- f25 0 f3"/>
                <a:gd name="f33" fmla="+- f26 0 f3"/>
                <a:gd name="f34" fmla="*/ 21600 f27 1"/>
                <a:gd name="f35" fmla="*/ 0 f27 1"/>
                <a:gd name="f36" fmla="*/ f29 1 10800"/>
                <a:gd name="f37" fmla="*/ f28 f12 1"/>
                <a:gd name="f38" fmla="+- f22 0 f36"/>
                <a:gd name="f39" fmla="*/ f35 1 f27"/>
                <a:gd name="f40" fmla="*/ f34 1 f27"/>
                <a:gd name="f41" fmla="*/ f40 f13 1"/>
                <a:gd name="f42" fmla="*/ f38 f13 1"/>
                <a:gd name="f43" fmla="*/ f39 f12 1"/>
                <a:gd name="f44" fmla="*/ f40 f12 1"/>
              </a:gdLst>
              <a:ahLst>
                <a:ahXY gdRefX="f1" minX="f7" maxX="f9" gdRefY="f0" minY="f7" maxY="f8">
                  <a:pos x="f23" y="f24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3" y="f31"/>
                </a:cxn>
                <a:cxn ang="f33">
                  <a:pos x="f44" y="f31"/>
                </a:cxn>
              </a:cxnLst>
              <a:rect l="f30" t="f42" r="f37" b="f41"/>
              <a:pathLst>
                <a:path w="21600" h="21600">
                  <a:moveTo>
                    <a:pt x="f21" y="f8"/>
                  </a:moveTo>
                  <a:lnTo>
                    <a:pt x="f21" y="f22"/>
                  </a:lnTo>
                  <a:lnTo>
                    <a:pt x="f7" y="f22"/>
                  </a:lnTo>
                  <a:lnTo>
                    <a:pt x="f9" y="f7"/>
                  </a:lnTo>
                  <a:lnTo>
                    <a:pt x="f8" y="f22"/>
                  </a:lnTo>
                  <a:lnTo>
                    <a:pt x="f28" y="f22"/>
                  </a:lnTo>
                  <a:lnTo>
                    <a:pt x="f28" y="f8"/>
                  </a:lnTo>
                  <a:close/>
                </a:path>
              </a:pathLst>
            </a:custGeom>
            <a:solidFill>
              <a:srgbClr val="FF6600"/>
            </a:solidFill>
            <a:ln w="12701" cap="flat">
              <a:solidFill>
                <a:srgbClr val="385723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3" name="Rounded Rectangle 11"/>
            <p:cNvSpPr/>
            <p:nvPr/>
          </p:nvSpPr>
          <p:spPr>
            <a:xfrm>
              <a:off x="1670773" y="1273128"/>
              <a:ext cx="2173556" cy="936107"/>
            </a:xfrm>
            <a:custGeom>
              <a:avLst>
                <a:gd name="f1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36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C55A11"/>
            </a:solidFill>
            <a:ln w="12701" cap="flat">
              <a:solidFill>
                <a:srgbClr val="843C0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Objective setting  Learning Agreement</a:t>
              </a:r>
            </a:p>
          </p:txBody>
        </p:sp>
        <p:sp>
          <p:nvSpPr>
            <p:cNvPr id="14" name="Up Arrow 12"/>
            <p:cNvSpPr/>
            <p:nvPr/>
          </p:nvSpPr>
          <p:spPr>
            <a:xfrm rot="10799991">
              <a:off x="2567434" y="2281245"/>
              <a:ext cx="288036" cy="648071"/>
            </a:xfrm>
            <a:custGeom>
              <a:avLst>
                <a:gd name="f0" fmla="val 4800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-270"/>
                <a:gd name="f11" fmla="+- 0 0 -90"/>
                <a:gd name="f12" fmla="*/ f5 1 21600"/>
                <a:gd name="f13" fmla="*/ f6 1 21600"/>
                <a:gd name="f14" fmla="val f7"/>
                <a:gd name="f15" fmla="val f8"/>
                <a:gd name="f16" fmla="pin 0 f1 10800"/>
                <a:gd name="f17" fmla="pin 0 f0 21600"/>
                <a:gd name="f18" fmla="*/ f10 f2 1"/>
                <a:gd name="f19" fmla="*/ f11 f2 1"/>
                <a:gd name="f20" fmla="+- f15 0 f14"/>
                <a:gd name="f21" fmla="val f16"/>
                <a:gd name="f22" fmla="val f17"/>
                <a:gd name="f23" fmla="*/ f16 f12 1"/>
                <a:gd name="f24" fmla="*/ f17 f13 1"/>
                <a:gd name="f25" fmla="*/ f18 1 f4"/>
                <a:gd name="f26" fmla="*/ f19 1 f4"/>
                <a:gd name="f27" fmla="*/ f20 1 21600"/>
                <a:gd name="f28" fmla="+- 21600 0 f21"/>
                <a:gd name="f29" fmla="*/ f22 f21 1"/>
                <a:gd name="f30" fmla="*/ f21 f12 1"/>
                <a:gd name="f31" fmla="*/ f22 f13 1"/>
                <a:gd name="f32" fmla="+- f25 0 f3"/>
                <a:gd name="f33" fmla="+- f26 0 f3"/>
                <a:gd name="f34" fmla="*/ 21600 f27 1"/>
                <a:gd name="f35" fmla="*/ 0 f27 1"/>
                <a:gd name="f36" fmla="*/ f29 1 10800"/>
                <a:gd name="f37" fmla="*/ f28 f12 1"/>
                <a:gd name="f38" fmla="+- f22 0 f36"/>
                <a:gd name="f39" fmla="*/ f35 1 f27"/>
                <a:gd name="f40" fmla="*/ f34 1 f27"/>
                <a:gd name="f41" fmla="*/ f40 f13 1"/>
                <a:gd name="f42" fmla="*/ f38 f13 1"/>
                <a:gd name="f43" fmla="*/ f39 f12 1"/>
                <a:gd name="f44" fmla="*/ f40 f12 1"/>
              </a:gdLst>
              <a:ahLst>
                <a:ahXY gdRefX="f1" minX="f7" maxX="f9" gdRefY="f0" minY="f7" maxY="f8">
                  <a:pos x="f23" y="f24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3" y="f31"/>
                </a:cxn>
                <a:cxn ang="f33">
                  <a:pos x="f44" y="f31"/>
                </a:cxn>
              </a:cxnLst>
              <a:rect l="f30" t="f42" r="f37" b="f41"/>
              <a:pathLst>
                <a:path w="21600" h="21600">
                  <a:moveTo>
                    <a:pt x="f21" y="f8"/>
                  </a:moveTo>
                  <a:lnTo>
                    <a:pt x="f21" y="f22"/>
                  </a:lnTo>
                  <a:lnTo>
                    <a:pt x="f7" y="f22"/>
                  </a:lnTo>
                  <a:lnTo>
                    <a:pt x="f9" y="f7"/>
                  </a:lnTo>
                  <a:lnTo>
                    <a:pt x="f8" y="f22"/>
                  </a:lnTo>
                  <a:lnTo>
                    <a:pt x="f28" y="f22"/>
                  </a:lnTo>
                  <a:lnTo>
                    <a:pt x="f28" y="f8"/>
                  </a:lnTo>
                  <a:close/>
                </a:path>
              </a:pathLst>
            </a:custGeom>
            <a:solidFill>
              <a:srgbClr val="C55A11"/>
            </a:solidFill>
            <a:ln w="12701" cap="flat">
              <a:solidFill>
                <a:srgbClr val="843C0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5" name="Rounded Rectangle 13"/>
            <p:cNvSpPr/>
            <p:nvPr/>
          </p:nvSpPr>
          <p:spPr>
            <a:xfrm>
              <a:off x="4928487" y="1273128"/>
              <a:ext cx="2269531" cy="936107"/>
            </a:xfrm>
            <a:custGeom>
              <a:avLst>
                <a:gd name="f1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36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C55A11"/>
            </a:solidFill>
            <a:ln w="12701" cap="flat">
              <a:solidFill>
                <a:srgbClr val="843C0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Mid-point 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Learning Agreement</a:t>
              </a:r>
            </a:p>
          </p:txBody>
        </p:sp>
        <p:sp>
          <p:nvSpPr>
            <p:cNvPr id="16" name="Rounded Rectangle 14"/>
            <p:cNvSpPr/>
            <p:nvPr/>
          </p:nvSpPr>
          <p:spPr>
            <a:xfrm>
              <a:off x="8251701" y="1258881"/>
              <a:ext cx="2269531" cy="936107"/>
            </a:xfrm>
            <a:custGeom>
              <a:avLst>
                <a:gd name="f1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36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C55A11"/>
            </a:solidFill>
            <a:ln w="12701" cap="flat">
              <a:solidFill>
                <a:srgbClr val="843C0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Final Review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Learning Agreement</a:t>
              </a:r>
            </a:p>
          </p:txBody>
        </p:sp>
        <p:sp>
          <p:nvSpPr>
            <p:cNvPr id="17" name="Up Arrow 15"/>
            <p:cNvSpPr/>
            <p:nvPr/>
          </p:nvSpPr>
          <p:spPr>
            <a:xfrm rot="10799991">
              <a:off x="5919240" y="2281245"/>
              <a:ext cx="288036" cy="648071"/>
            </a:xfrm>
            <a:custGeom>
              <a:avLst>
                <a:gd name="f0" fmla="val 4800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-270"/>
                <a:gd name="f11" fmla="+- 0 0 -90"/>
                <a:gd name="f12" fmla="*/ f5 1 21600"/>
                <a:gd name="f13" fmla="*/ f6 1 21600"/>
                <a:gd name="f14" fmla="val f7"/>
                <a:gd name="f15" fmla="val f8"/>
                <a:gd name="f16" fmla="pin 0 f1 10800"/>
                <a:gd name="f17" fmla="pin 0 f0 21600"/>
                <a:gd name="f18" fmla="*/ f10 f2 1"/>
                <a:gd name="f19" fmla="*/ f11 f2 1"/>
                <a:gd name="f20" fmla="+- f15 0 f14"/>
                <a:gd name="f21" fmla="val f16"/>
                <a:gd name="f22" fmla="val f17"/>
                <a:gd name="f23" fmla="*/ f16 f12 1"/>
                <a:gd name="f24" fmla="*/ f17 f13 1"/>
                <a:gd name="f25" fmla="*/ f18 1 f4"/>
                <a:gd name="f26" fmla="*/ f19 1 f4"/>
                <a:gd name="f27" fmla="*/ f20 1 21600"/>
                <a:gd name="f28" fmla="+- 21600 0 f21"/>
                <a:gd name="f29" fmla="*/ f22 f21 1"/>
                <a:gd name="f30" fmla="*/ f21 f12 1"/>
                <a:gd name="f31" fmla="*/ f22 f13 1"/>
                <a:gd name="f32" fmla="+- f25 0 f3"/>
                <a:gd name="f33" fmla="+- f26 0 f3"/>
                <a:gd name="f34" fmla="*/ 21600 f27 1"/>
                <a:gd name="f35" fmla="*/ 0 f27 1"/>
                <a:gd name="f36" fmla="*/ f29 1 10800"/>
                <a:gd name="f37" fmla="*/ f28 f12 1"/>
                <a:gd name="f38" fmla="+- f22 0 f36"/>
                <a:gd name="f39" fmla="*/ f35 1 f27"/>
                <a:gd name="f40" fmla="*/ f34 1 f27"/>
                <a:gd name="f41" fmla="*/ f40 f13 1"/>
                <a:gd name="f42" fmla="*/ f38 f13 1"/>
                <a:gd name="f43" fmla="*/ f39 f12 1"/>
                <a:gd name="f44" fmla="*/ f40 f12 1"/>
              </a:gdLst>
              <a:ahLst>
                <a:ahXY gdRefX="f1" minX="f7" maxX="f9" gdRefY="f0" minY="f7" maxY="f8">
                  <a:pos x="f23" y="f24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3" y="f31"/>
                </a:cxn>
                <a:cxn ang="f33">
                  <a:pos x="f44" y="f31"/>
                </a:cxn>
              </a:cxnLst>
              <a:rect l="f30" t="f42" r="f37" b="f41"/>
              <a:pathLst>
                <a:path w="21600" h="21600">
                  <a:moveTo>
                    <a:pt x="f21" y="f8"/>
                  </a:moveTo>
                  <a:lnTo>
                    <a:pt x="f21" y="f22"/>
                  </a:lnTo>
                  <a:lnTo>
                    <a:pt x="f7" y="f22"/>
                  </a:lnTo>
                  <a:lnTo>
                    <a:pt x="f9" y="f7"/>
                  </a:lnTo>
                  <a:lnTo>
                    <a:pt x="f8" y="f22"/>
                  </a:lnTo>
                  <a:lnTo>
                    <a:pt x="f28" y="f22"/>
                  </a:lnTo>
                  <a:lnTo>
                    <a:pt x="f28" y="f8"/>
                  </a:lnTo>
                  <a:close/>
                </a:path>
              </a:pathLst>
            </a:custGeom>
            <a:solidFill>
              <a:srgbClr val="C55A11"/>
            </a:solidFill>
            <a:ln w="12701" cap="flat">
              <a:solidFill>
                <a:srgbClr val="843C0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8" name="Up Arrow 16"/>
            <p:cNvSpPr/>
            <p:nvPr/>
          </p:nvSpPr>
          <p:spPr>
            <a:xfrm rot="10799991">
              <a:off x="9303617" y="2266989"/>
              <a:ext cx="288036" cy="648071"/>
            </a:xfrm>
            <a:custGeom>
              <a:avLst>
                <a:gd name="f0" fmla="val 4800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-270"/>
                <a:gd name="f11" fmla="+- 0 0 -90"/>
                <a:gd name="f12" fmla="*/ f5 1 21600"/>
                <a:gd name="f13" fmla="*/ f6 1 21600"/>
                <a:gd name="f14" fmla="val f7"/>
                <a:gd name="f15" fmla="val f8"/>
                <a:gd name="f16" fmla="pin 0 f1 10800"/>
                <a:gd name="f17" fmla="pin 0 f0 21600"/>
                <a:gd name="f18" fmla="*/ f10 f2 1"/>
                <a:gd name="f19" fmla="*/ f11 f2 1"/>
                <a:gd name="f20" fmla="+- f15 0 f14"/>
                <a:gd name="f21" fmla="val f16"/>
                <a:gd name="f22" fmla="val f17"/>
                <a:gd name="f23" fmla="*/ f16 f12 1"/>
                <a:gd name="f24" fmla="*/ f17 f13 1"/>
                <a:gd name="f25" fmla="*/ f18 1 f4"/>
                <a:gd name="f26" fmla="*/ f19 1 f4"/>
                <a:gd name="f27" fmla="*/ f20 1 21600"/>
                <a:gd name="f28" fmla="+- 21600 0 f21"/>
                <a:gd name="f29" fmla="*/ f22 f21 1"/>
                <a:gd name="f30" fmla="*/ f21 f12 1"/>
                <a:gd name="f31" fmla="*/ f22 f13 1"/>
                <a:gd name="f32" fmla="+- f25 0 f3"/>
                <a:gd name="f33" fmla="+- f26 0 f3"/>
                <a:gd name="f34" fmla="*/ 21600 f27 1"/>
                <a:gd name="f35" fmla="*/ 0 f27 1"/>
                <a:gd name="f36" fmla="*/ f29 1 10800"/>
                <a:gd name="f37" fmla="*/ f28 f12 1"/>
                <a:gd name="f38" fmla="+- f22 0 f36"/>
                <a:gd name="f39" fmla="*/ f35 1 f27"/>
                <a:gd name="f40" fmla="*/ f34 1 f27"/>
                <a:gd name="f41" fmla="*/ f40 f13 1"/>
                <a:gd name="f42" fmla="*/ f38 f13 1"/>
                <a:gd name="f43" fmla="*/ f39 f12 1"/>
                <a:gd name="f44" fmla="*/ f40 f12 1"/>
              </a:gdLst>
              <a:ahLst>
                <a:ahXY gdRefX="f1" minX="f7" maxX="f9" gdRefY="f0" minY="f7" maxY="f8">
                  <a:pos x="f23" y="f24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3" y="f31"/>
                </a:cxn>
                <a:cxn ang="f33">
                  <a:pos x="f44" y="f31"/>
                </a:cxn>
              </a:cxnLst>
              <a:rect l="f30" t="f42" r="f37" b="f41"/>
              <a:pathLst>
                <a:path w="21600" h="21600">
                  <a:moveTo>
                    <a:pt x="f21" y="f8"/>
                  </a:moveTo>
                  <a:lnTo>
                    <a:pt x="f21" y="f22"/>
                  </a:lnTo>
                  <a:lnTo>
                    <a:pt x="f7" y="f22"/>
                  </a:lnTo>
                  <a:lnTo>
                    <a:pt x="f9" y="f7"/>
                  </a:lnTo>
                  <a:lnTo>
                    <a:pt x="f8" y="f22"/>
                  </a:lnTo>
                  <a:lnTo>
                    <a:pt x="f28" y="f22"/>
                  </a:lnTo>
                  <a:lnTo>
                    <a:pt x="f28" y="f8"/>
                  </a:lnTo>
                  <a:close/>
                </a:path>
              </a:pathLst>
            </a:custGeom>
            <a:solidFill>
              <a:srgbClr val="C55A11"/>
            </a:solidFill>
            <a:ln w="12701" cap="flat">
              <a:solidFill>
                <a:srgbClr val="843C0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8545132" y="2735957"/>
              <a:ext cx="130704" cy="12621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92D050"/>
            </a:solidFill>
            <a:ln w="12701" cap="flat">
              <a:solidFill>
                <a:srgbClr val="92D05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132676" y="2731093"/>
              <a:ext cx="130704" cy="12621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92D050"/>
            </a:solidFill>
            <a:ln w="12701" cap="flat">
              <a:solidFill>
                <a:srgbClr val="92D05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5012036" y="2739990"/>
              <a:ext cx="130704" cy="12621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92D050"/>
            </a:solidFill>
            <a:ln w="12701" cap="flat">
              <a:solidFill>
                <a:srgbClr val="92D05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4405780" y="2739990"/>
              <a:ext cx="130704" cy="12621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92D050"/>
            </a:solidFill>
            <a:ln w="12701" cap="flat">
              <a:solidFill>
                <a:srgbClr val="92D05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772466" y="2733772"/>
              <a:ext cx="130704" cy="12621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92D050"/>
            </a:solidFill>
            <a:ln w="12701" cap="flat">
              <a:solidFill>
                <a:srgbClr val="92D05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7840769" y="2731093"/>
              <a:ext cx="130704" cy="12621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92D050"/>
            </a:solidFill>
            <a:ln w="12701" cap="flat">
              <a:solidFill>
                <a:srgbClr val="92D05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2230313" y="4836142"/>
              <a:ext cx="1919554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Workplace Based Assessments</a:t>
              </a:r>
            </a:p>
          </p:txBody>
        </p:sp>
        <p:sp>
          <p:nvSpPr>
            <p:cNvPr id="26" name="TextBox 33"/>
            <p:cNvSpPr txBox="1"/>
            <p:nvPr/>
          </p:nvSpPr>
          <p:spPr>
            <a:xfrm>
              <a:off x="2852671" y="2208943"/>
              <a:ext cx="1678280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35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Last MCR reviewed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35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at start of placement</a:t>
              </a:r>
            </a:p>
          </p:txBody>
        </p:sp>
      </p:grpSp>
      <p:pic>
        <p:nvPicPr>
          <p:cNvPr id="27" name="Picture 27" descr="JCST Header-Final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714103" y="109087"/>
            <a:ext cx="1774384" cy="43959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8" name="object 6"/>
          <p:cNvSpPr/>
          <p:nvPr/>
        </p:nvSpPr>
        <p:spPr>
          <a:xfrm>
            <a:off x="10458614" y="5105689"/>
            <a:ext cx="1725911" cy="1750435"/>
          </a:xfrm>
          <a:custGeom>
            <a:avLst/>
            <a:gdLst>
              <a:gd name="f0" fmla="val w"/>
              <a:gd name="f1" fmla="val h"/>
              <a:gd name="f2" fmla="val 0"/>
              <a:gd name="f3" fmla="val 1296034"/>
              <a:gd name="f4" fmla="val 1314450"/>
              <a:gd name="f5" fmla="val 1295996"/>
              <a:gd name="f6" fmla="val 1314005"/>
              <a:gd name="f7" fmla="*/ f0 1 1296034"/>
              <a:gd name="f8" fmla="*/ f1 1 1314450"/>
              <a:gd name="f9" fmla="+- f4 0 f2"/>
              <a:gd name="f10" fmla="+- f3 0 f2"/>
              <a:gd name="f11" fmla="*/ f10 1 1296034"/>
              <a:gd name="f12" fmla="*/ f9 1 131445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1296034" h="1314450">
                <a:moveTo>
                  <a:pt x="f5" y="f2"/>
                </a:move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DF1834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9" name="object 7"/>
          <p:cNvSpPr/>
          <p:nvPr/>
        </p:nvSpPr>
        <p:spPr>
          <a:xfrm>
            <a:off x="11435276" y="5676183"/>
            <a:ext cx="712509" cy="1141253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E" sz="2400" b="1" dirty="0">
                <a:solidFill>
                  <a:schemeClr val="tx1"/>
                </a:solidFill>
                <a:latin typeface="Arial" pitchFamily="34"/>
                <a:cs typeface="Arial" pitchFamily="34"/>
              </a:rPr>
              <a:t>HIGHER SPECIALTY TRAINING (HST) IN SURGERY</a:t>
            </a:r>
            <a:endParaRPr lang="en-US" sz="2400" b="1" dirty="0">
              <a:solidFill>
                <a:schemeClr val="tx1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7F7F7F"/>
                </a:solidFill>
                <a:latin typeface="Arial" pitchFamily="34"/>
                <a:cs typeface="Arial" pitchFamily="34"/>
              </a:rPr>
              <a:t>Oversight  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7F7F7F"/>
                </a:solidFill>
                <a:latin typeface="Arial" pitchFamily="34"/>
                <a:cs typeface="Arial" pitchFamily="34"/>
              </a:rPr>
              <a:t>Curriculum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7F7F7F"/>
                </a:solidFill>
                <a:latin typeface="Arial" pitchFamily="34"/>
                <a:cs typeface="Arial" pitchFamily="34"/>
              </a:rPr>
              <a:t>Syllabus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7F7F7F"/>
                </a:solidFill>
                <a:latin typeface="Arial" pitchFamily="34"/>
                <a:cs typeface="Arial" pitchFamily="34"/>
              </a:rPr>
              <a:t>     Indicative numbers of operative procedures/ logbook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7F7F7F"/>
                </a:solidFill>
                <a:latin typeface="Arial" pitchFamily="34"/>
                <a:cs typeface="Arial" pitchFamily="34"/>
              </a:rPr>
              <a:t>Assessments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7F7F7F"/>
                </a:solidFill>
                <a:latin typeface="Arial" pitchFamily="34"/>
                <a:cs typeface="Arial" pitchFamily="34"/>
              </a:rPr>
              <a:t>Annual Review of Competence Progression (ARCP)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FF0000"/>
                </a:solidFill>
                <a:latin typeface="Arial" pitchFamily="34"/>
                <a:cs typeface="Arial" pitchFamily="34"/>
              </a:rPr>
              <a:t>Out Of Programme  (OOP)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FF0000"/>
                </a:solidFill>
                <a:latin typeface="Arial" pitchFamily="34"/>
                <a:cs typeface="Arial" pitchFamily="34"/>
              </a:rPr>
              <a:t>Research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FF0000"/>
                </a:solidFill>
                <a:latin typeface="Arial" pitchFamily="34"/>
                <a:cs typeface="Arial" pitchFamily="34"/>
              </a:rPr>
              <a:t>Examination (Intercollegiate Fellowship examination)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FF0000"/>
                </a:solidFill>
                <a:latin typeface="Arial" pitchFamily="34"/>
                <a:cs typeface="Arial" pitchFamily="34"/>
              </a:rPr>
              <a:t>Certificate of Completion of Specialist Training (CCST)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FF0000"/>
                </a:solidFill>
                <a:latin typeface="Arial" pitchFamily="34"/>
                <a:cs typeface="Arial" pitchFamily="34"/>
              </a:rPr>
              <a:t>Post-CCST Fellowship 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FF0000"/>
                </a:solidFill>
                <a:latin typeface="Arial" pitchFamily="34"/>
                <a:cs typeface="Arial" pitchFamily="34"/>
              </a:rPr>
              <a:t>Courses</a:t>
            </a:r>
          </a:p>
          <a:p>
            <a:pPr marL="0" lvl="0" indent="0">
              <a:lnSpc>
                <a:spcPct val="80000"/>
              </a:lnSpc>
              <a:buNone/>
            </a:pPr>
            <a:endParaRPr lang="en-IE" sz="1900">
              <a:solidFill>
                <a:srgbClr val="FF0000"/>
              </a:solidFill>
              <a:latin typeface="Arial" pitchFamily="34"/>
              <a:cs typeface="Arial" pitchFamily="34"/>
            </a:endParaRPr>
          </a:p>
          <a:p>
            <a:pPr marL="0" lvl="0" indent="0">
              <a:lnSpc>
                <a:spcPct val="80000"/>
              </a:lnSpc>
              <a:buNone/>
            </a:pPr>
            <a:endParaRPr lang="en-US" sz="1900">
              <a:solidFill>
                <a:srgbClr val="FF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895962" y="5543549"/>
            <a:ext cx="1296033" cy="1314449"/>
          </a:xfrm>
          <a:custGeom>
            <a:avLst/>
            <a:gdLst>
              <a:gd name="f0" fmla="val w"/>
              <a:gd name="f1" fmla="val h"/>
              <a:gd name="f2" fmla="val 0"/>
              <a:gd name="f3" fmla="val 1296034"/>
              <a:gd name="f4" fmla="val 1314450"/>
              <a:gd name="f5" fmla="val 1295996"/>
              <a:gd name="f6" fmla="val 1314005"/>
              <a:gd name="f7" fmla="*/ f0 1 1296034"/>
              <a:gd name="f8" fmla="*/ f1 1 1314450"/>
              <a:gd name="f9" fmla="+- f4 0 f2"/>
              <a:gd name="f10" fmla="+- f3 0 f2"/>
              <a:gd name="f11" fmla="*/ f10 1 1296034"/>
              <a:gd name="f12" fmla="*/ f9 1 131445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1296034" h="1314450">
                <a:moveTo>
                  <a:pt x="f5" y="f2"/>
                </a:move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DF1834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543979" y="6001006"/>
            <a:ext cx="535042" cy="856993"/>
          </a:xfrm>
          <a:prstGeom prst="rect">
            <a:avLst/>
          </a:pr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53" y="0"/>
            <a:ext cx="10764298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3"/>
          <p:cNvSpPr txBox="1"/>
          <p:nvPr/>
        </p:nvSpPr>
        <p:spPr>
          <a:xfrm>
            <a:off x="303032" y="1709525"/>
            <a:ext cx="1415774" cy="1477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800" b="1" i="0" u="none" strike="noStrike" kern="1200" cap="none" spc="0" baseline="0">
                <a:solidFill>
                  <a:srgbClr val="00B0F0"/>
                </a:solidFill>
                <a:uFillTx/>
                <a:latin typeface="Arial" pitchFamily="34"/>
                <a:cs typeface="Arial" pitchFamily="34"/>
              </a:rPr>
              <a:t>Training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1" i="0" u="none" strike="noStrike" kern="1200" cap="none" spc="0" baseline="0">
              <a:solidFill>
                <a:srgbClr val="00B0F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800" b="1" i="0" u="none" strike="noStrike" kern="1200" cap="none" spc="0" baseline="0">
                <a:solidFill>
                  <a:srgbClr val="00B0F0"/>
                </a:solidFill>
                <a:uFillTx/>
                <a:latin typeface="Arial" pitchFamily="34"/>
                <a:cs typeface="Arial" pitchFamily="34"/>
              </a:rPr>
              <a:t>Research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1" i="0" u="none" strike="noStrike" kern="1200" cap="none" spc="0" baseline="0">
              <a:solidFill>
                <a:srgbClr val="00B0F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800" b="1" i="0" u="none" strike="noStrike" kern="1200" cap="none" spc="0" baseline="0">
                <a:solidFill>
                  <a:srgbClr val="00B0F0"/>
                </a:solidFill>
                <a:uFillTx/>
                <a:latin typeface="Arial" pitchFamily="34"/>
                <a:cs typeface="Arial" pitchFamily="34"/>
              </a:rPr>
              <a:t>Experience</a:t>
            </a:r>
            <a:endParaRPr lang="en-US" sz="1800" b="1" i="0" u="none" strike="noStrike" kern="1200" cap="none" spc="0" baseline="0">
              <a:solidFill>
                <a:srgbClr val="00B0F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895962" y="5543549"/>
            <a:ext cx="1296033" cy="1314449"/>
          </a:xfrm>
          <a:custGeom>
            <a:avLst/>
            <a:gdLst>
              <a:gd name="f0" fmla="val w"/>
              <a:gd name="f1" fmla="val h"/>
              <a:gd name="f2" fmla="val 0"/>
              <a:gd name="f3" fmla="val 1296034"/>
              <a:gd name="f4" fmla="val 1314450"/>
              <a:gd name="f5" fmla="val 1295996"/>
              <a:gd name="f6" fmla="val 1314005"/>
              <a:gd name="f7" fmla="*/ f0 1 1296034"/>
              <a:gd name="f8" fmla="*/ f1 1 1314450"/>
              <a:gd name="f9" fmla="+- f4 0 f2"/>
              <a:gd name="f10" fmla="+- f3 0 f2"/>
              <a:gd name="f11" fmla="*/ f10 1 1296034"/>
              <a:gd name="f12" fmla="*/ f9 1 131445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1296034" h="1314450">
                <a:moveTo>
                  <a:pt x="f5" y="f2"/>
                </a:move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DF1834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543979" y="6001006"/>
            <a:ext cx="535042" cy="856993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E" sz="2400" b="1" dirty="0">
                <a:solidFill>
                  <a:schemeClr val="tx1"/>
                </a:solidFill>
                <a:latin typeface="Arial" pitchFamily="34"/>
                <a:cs typeface="Arial" pitchFamily="34"/>
              </a:rPr>
              <a:t>HIGHER SPECIALTY TRAINING (HST) IN SURGERY</a:t>
            </a:r>
            <a:endParaRPr lang="en-US" sz="2400" b="1" dirty="0">
              <a:solidFill>
                <a:schemeClr val="tx1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7F7F7F"/>
                </a:solidFill>
                <a:latin typeface="Arial" pitchFamily="34"/>
                <a:cs typeface="Arial" pitchFamily="34"/>
              </a:rPr>
              <a:t>Oversight  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7F7F7F"/>
                </a:solidFill>
                <a:latin typeface="Arial" pitchFamily="34"/>
                <a:cs typeface="Arial" pitchFamily="34"/>
              </a:rPr>
              <a:t>Curriculum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7F7F7F"/>
                </a:solidFill>
                <a:latin typeface="Arial" pitchFamily="34"/>
                <a:cs typeface="Arial" pitchFamily="34"/>
              </a:rPr>
              <a:t>Syllabus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7F7F7F"/>
                </a:solidFill>
                <a:latin typeface="Arial" pitchFamily="34"/>
                <a:cs typeface="Arial" pitchFamily="34"/>
              </a:rPr>
              <a:t>     Indicative numbers of operative procedures/ logbook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7F7F7F"/>
                </a:solidFill>
                <a:latin typeface="Arial" pitchFamily="34"/>
                <a:cs typeface="Arial" pitchFamily="34"/>
              </a:rPr>
              <a:t>Assessments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7F7F7F"/>
                </a:solidFill>
                <a:latin typeface="Arial" pitchFamily="34"/>
                <a:cs typeface="Arial" pitchFamily="34"/>
              </a:rPr>
              <a:t>Annual Review of Competence Progression (ARCP)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7F7F7F"/>
                </a:solidFill>
                <a:latin typeface="Arial" pitchFamily="34"/>
                <a:cs typeface="Arial" pitchFamily="34"/>
              </a:rPr>
              <a:t>Out Of Programme  (OOP)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FF0000"/>
                </a:solidFill>
                <a:latin typeface="Arial" pitchFamily="34"/>
                <a:cs typeface="Arial" pitchFamily="34"/>
              </a:rPr>
              <a:t>Research:   Research Methodology course/ Time out for fulltime research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FF0000"/>
                </a:solidFill>
                <a:latin typeface="Arial" pitchFamily="34"/>
                <a:cs typeface="Arial" pitchFamily="34"/>
              </a:rPr>
              <a:t>Examination (Intercollegiate Fellowship examination)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FF0000"/>
                </a:solidFill>
                <a:latin typeface="Arial" pitchFamily="34"/>
                <a:cs typeface="Arial" pitchFamily="34"/>
              </a:rPr>
              <a:t>Certificate of Completion of Specialist Training (CCST)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FF0000"/>
                </a:solidFill>
                <a:latin typeface="Arial" pitchFamily="34"/>
                <a:cs typeface="Arial" pitchFamily="34"/>
              </a:rPr>
              <a:t>Post-CCST Fellowship 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FF0000"/>
                </a:solidFill>
                <a:latin typeface="Arial" pitchFamily="34"/>
                <a:cs typeface="Arial" pitchFamily="34"/>
              </a:rPr>
              <a:t>Courses</a:t>
            </a:r>
          </a:p>
          <a:p>
            <a:pPr marL="0" lvl="0" indent="0">
              <a:lnSpc>
                <a:spcPct val="80000"/>
              </a:lnSpc>
              <a:buNone/>
            </a:pPr>
            <a:endParaRPr lang="en-IE" sz="1900">
              <a:solidFill>
                <a:srgbClr val="FF0000"/>
              </a:solidFill>
              <a:latin typeface="Arial" pitchFamily="34"/>
              <a:cs typeface="Arial" pitchFamily="34"/>
            </a:endParaRPr>
          </a:p>
          <a:p>
            <a:pPr marL="0" lvl="0" indent="0">
              <a:lnSpc>
                <a:spcPct val="80000"/>
              </a:lnSpc>
              <a:buNone/>
            </a:pPr>
            <a:endParaRPr lang="en-US" sz="1900">
              <a:solidFill>
                <a:srgbClr val="FF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895962" y="5543549"/>
            <a:ext cx="1296033" cy="1314449"/>
          </a:xfrm>
          <a:custGeom>
            <a:avLst/>
            <a:gdLst>
              <a:gd name="f0" fmla="val w"/>
              <a:gd name="f1" fmla="val h"/>
              <a:gd name="f2" fmla="val 0"/>
              <a:gd name="f3" fmla="val 1296034"/>
              <a:gd name="f4" fmla="val 1314450"/>
              <a:gd name="f5" fmla="val 1295996"/>
              <a:gd name="f6" fmla="val 1314005"/>
              <a:gd name="f7" fmla="*/ f0 1 1296034"/>
              <a:gd name="f8" fmla="*/ f1 1 1314450"/>
              <a:gd name="f9" fmla="+- f4 0 f2"/>
              <a:gd name="f10" fmla="+- f3 0 f2"/>
              <a:gd name="f11" fmla="*/ f10 1 1296034"/>
              <a:gd name="f12" fmla="*/ f9 1 131445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1296034" h="1314450">
                <a:moveTo>
                  <a:pt x="f5" y="f2"/>
                </a:move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DF1834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543979" y="6001006"/>
            <a:ext cx="535042" cy="856993"/>
          </a:xfrm>
          <a:prstGeom prst="rect">
            <a:avLst/>
          </a:pr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E" sz="2400" b="1" dirty="0">
                <a:solidFill>
                  <a:schemeClr val="tx1"/>
                </a:solidFill>
                <a:latin typeface="Arial" pitchFamily="34"/>
                <a:cs typeface="Arial" pitchFamily="34"/>
              </a:rPr>
              <a:t>HIGHER SPECIALTY TRAINING (HST) IN SURGERY</a:t>
            </a:r>
            <a:endParaRPr lang="en-US" sz="2400" b="1" dirty="0">
              <a:solidFill>
                <a:schemeClr val="tx1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7F7F7F"/>
                </a:solidFill>
                <a:latin typeface="Arial" pitchFamily="34"/>
                <a:cs typeface="Arial" pitchFamily="34"/>
              </a:rPr>
              <a:t>Oversight  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7F7F7F"/>
                </a:solidFill>
                <a:latin typeface="Arial" pitchFamily="34"/>
                <a:cs typeface="Arial" pitchFamily="34"/>
              </a:rPr>
              <a:t>Curriculum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7F7F7F"/>
                </a:solidFill>
                <a:latin typeface="Arial" pitchFamily="34"/>
                <a:cs typeface="Arial" pitchFamily="34"/>
              </a:rPr>
              <a:t>Syllabus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7F7F7F"/>
                </a:solidFill>
                <a:latin typeface="Arial" pitchFamily="34"/>
                <a:cs typeface="Arial" pitchFamily="34"/>
              </a:rPr>
              <a:t>     Indicative numbers of operative procedures/ logbook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7F7F7F"/>
                </a:solidFill>
                <a:latin typeface="Arial" pitchFamily="34"/>
                <a:cs typeface="Arial" pitchFamily="34"/>
              </a:rPr>
              <a:t>Assessments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7F7F7F"/>
                </a:solidFill>
                <a:latin typeface="Arial" pitchFamily="34"/>
                <a:cs typeface="Arial" pitchFamily="34"/>
              </a:rPr>
              <a:t>Annual Review of Competence Progression (ARCP)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7F7F7F"/>
                </a:solidFill>
                <a:latin typeface="Arial" pitchFamily="34"/>
                <a:cs typeface="Arial" pitchFamily="34"/>
              </a:rPr>
              <a:t>Out Of Programme  (OOP)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7F7F7F"/>
                </a:solidFill>
                <a:latin typeface="Arial" pitchFamily="34"/>
                <a:cs typeface="Arial" pitchFamily="34"/>
              </a:rPr>
              <a:t>Research:   Research Methodology course/ Time out for fulltime research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FF0000"/>
                </a:solidFill>
                <a:latin typeface="Arial" pitchFamily="34"/>
                <a:cs typeface="Arial" pitchFamily="34"/>
              </a:rPr>
              <a:t>Examination (Intercollegiate Fellowship examination)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FF0000"/>
                </a:solidFill>
                <a:latin typeface="Arial" pitchFamily="34"/>
                <a:cs typeface="Arial" pitchFamily="34"/>
              </a:rPr>
              <a:t>Certificate of Completion of Specialist Training (CCST)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FF0000"/>
                </a:solidFill>
                <a:latin typeface="Arial" pitchFamily="34"/>
                <a:cs typeface="Arial" pitchFamily="34"/>
              </a:rPr>
              <a:t>Post-CCST Fellowship 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FF0000"/>
                </a:solidFill>
                <a:latin typeface="Arial" pitchFamily="34"/>
                <a:cs typeface="Arial" pitchFamily="34"/>
              </a:rPr>
              <a:t>Courses</a:t>
            </a:r>
          </a:p>
          <a:p>
            <a:pPr marL="0" lvl="0" indent="0">
              <a:lnSpc>
                <a:spcPct val="80000"/>
              </a:lnSpc>
              <a:buNone/>
            </a:pPr>
            <a:endParaRPr lang="en-IE" sz="1900">
              <a:solidFill>
                <a:srgbClr val="FF0000"/>
              </a:solidFill>
              <a:latin typeface="Arial" pitchFamily="34"/>
              <a:cs typeface="Arial" pitchFamily="34"/>
            </a:endParaRPr>
          </a:p>
          <a:p>
            <a:pPr marL="0" lvl="0" indent="0">
              <a:lnSpc>
                <a:spcPct val="80000"/>
              </a:lnSpc>
              <a:buNone/>
            </a:pPr>
            <a:endParaRPr lang="en-US" sz="1900">
              <a:solidFill>
                <a:srgbClr val="FF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895962" y="5543549"/>
            <a:ext cx="1296033" cy="1314449"/>
          </a:xfrm>
          <a:custGeom>
            <a:avLst/>
            <a:gdLst>
              <a:gd name="f0" fmla="val w"/>
              <a:gd name="f1" fmla="val h"/>
              <a:gd name="f2" fmla="val 0"/>
              <a:gd name="f3" fmla="val 1296034"/>
              <a:gd name="f4" fmla="val 1314450"/>
              <a:gd name="f5" fmla="val 1295996"/>
              <a:gd name="f6" fmla="val 1314005"/>
              <a:gd name="f7" fmla="*/ f0 1 1296034"/>
              <a:gd name="f8" fmla="*/ f1 1 1314450"/>
              <a:gd name="f9" fmla="+- f4 0 f2"/>
              <a:gd name="f10" fmla="+- f3 0 f2"/>
              <a:gd name="f11" fmla="*/ f10 1 1296034"/>
              <a:gd name="f12" fmla="*/ f9 1 131445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1296034" h="1314450">
                <a:moveTo>
                  <a:pt x="f5" y="f2"/>
                </a:move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DF1834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543979" y="6001006"/>
            <a:ext cx="535042" cy="856993"/>
          </a:xfrm>
          <a:prstGeom prst="rect">
            <a:avLst/>
          </a:pr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E" sz="2400" b="1" dirty="0">
                <a:solidFill>
                  <a:schemeClr val="tx1"/>
                </a:solidFill>
                <a:latin typeface="Arial" pitchFamily="34"/>
                <a:cs typeface="Arial" pitchFamily="34"/>
              </a:rPr>
              <a:t>HIGHER SPECIALTY TRAINING (HST) IN SURGERY</a:t>
            </a:r>
            <a:endParaRPr lang="en-US" sz="2400" b="1" dirty="0">
              <a:solidFill>
                <a:schemeClr val="tx1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FF0000"/>
                </a:solidFill>
                <a:latin typeface="Arial" pitchFamily="34"/>
                <a:cs typeface="Arial" pitchFamily="34"/>
              </a:rPr>
              <a:t>Oversight / Governance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FF0000"/>
                </a:solidFill>
                <a:latin typeface="Arial" pitchFamily="34"/>
                <a:cs typeface="Arial" pitchFamily="34"/>
              </a:rPr>
              <a:t>Curriculum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FF0000"/>
                </a:solidFill>
                <a:latin typeface="Arial" pitchFamily="34"/>
                <a:cs typeface="Arial" pitchFamily="34"/>
              </a:rPr>
              <a:t>Syllabus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FF0000"/>
                </a:solidFill>
                <a:latin typeface="Arial" pitchFamily="34"/>
                <a:cs typeface="Arial" pitchFamily="34"/>
              </a:rPr>
              <a:t>     </a:t>
            </a:r>
            <a:r>
              <a:rPr lang="en-IE" sz="1900">
                <a:latin typeface="Arial" pitchFamily="34"/>
                <a:cs typeface="Arial" pitchFamily="34"/>
              </a:rPr>
              <a:t>Indicative numbers of operative procedures/ logbook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FF0000"/>
                </a:solidFill>
                <a:latin typeface="Arial" pitchFamily="34"/>
                <a:cs typeface="Arial" pitchFamily="34"/>
              </a:rPr>
              <a:t>Assessments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FF0000"/>
                </a:solidFill>
                <a:latin typeface="Arial" pitchFamily="34"/>
                <a:cs typeface="Arial" pitchFamily="34"/>
              </a:rPr>
              <a:t>Annual Review of Competence Progression (ARCP)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FF0000"/>
                </a:solidFill>
                <a:latin typeface="Arial" pitchFamily="34"/>
                <a:cs typeface="Arial" pitchFamily="34"/>
              </a:rPr>
              <a:t>Out Of Programme  (OOP)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FF0000"/>
                </a:solidFill>
                <a:latin typeface="Arial" pitchFamily="34"/>
                <a:cs typeface="Arial" pitchFamily="34"/>
              </a:rPr>
              <a:t>Research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FF0000"/>
                </a:solidFill>
                <a:latin typeface="Arial" pitchFamily="34"/>
                <a:cs typeface="Arial" pitchFamily="34"/>
              </a:rPr>
              <a:t>Examination (Intercollegiate Fellowship examination)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FF0000"/>
                </a:solidFill>
                <a:latin typeface="Arial" pitchFamily="34"/>
                <a:cs typeface="Arial" pitchFamily="34"/>
              </a:rPr>
              <a:t>Certificate of Completion of Specialist Training (CCST)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FF0000"/>
                </a:solidFill>
                <a:latin typeface="Arial" pitchFamily="34"/>
                <a:cs typeface="Arial" pitchFamily="34"/>
              </a:rPr>
              <a:t>Post-CCST Fellowship 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FF0000"/>
                </a:solidFill>
                <a:latin typeface="Arial" pitchFamily="34"/>
                <a:cs typeface="Arial" pitchFamily="34"/>
              </a:rPr>
              <a:t>Courses</a:t>
            </a:r>
          </a:p>
          <a:p>
            <a:pPr marL="0" lvl="0" indent="0">
              <a:lnSpc>
                <a:spcPct val="80000"/>
              </a:lnSpc>
              <a:buNone/>
            </a:pPr>
            <a:endParaRPr lang="en-IE" sz="1900">
              <a:solidFill>
                <a:srgbClr val="FF0000"/>
              </a:solidFill>
              <a:latin typeface="Arial" pitchFamily="34"/>
              <a:cs typeface="Arial" pitchFamily="34"/>
            </a:endParaRPr>
          </a:p>
          <a:p>
            <a:pPr marL="0" lvl="0" indent="0">
              <a:lnSpc>
                <a:spcPct val="80000"/>
              </a:lnSpc>
              <a:buNone/>
            </a:pPr>
            <a:endParaRPr lang="en-US" sz="1900">
              <a:solidFill>
                <a:srgbClr val="FF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895962" y="5556799"/>
            <a:ext cx="1296033" cy="1314449"/>
          </a:xfrm>
          <a:custGeom>
            <a:avLst/>
            <a:gdLst>
              <a:gd name="f0" fmla="val w"/>
              <a:gd name="f1" fmla="val h"/>
              <a:gd name="f2" fmla="val 0"/>
              <a:gd name="f3" fmla="val 1296034"/>
              <a:gd name="f4" fmla="val 1314450"/>
              <a:gd name="f5" fmla="val 1295996"/>
              <a:gd name="f6" fmla="val 1314005"/>
              <a:gd name="f7" fmla="*/ f0 1 1296034"/>
              <a:gd name="f8" fmla="*/ f1 1 1314450"/>
              <a:gd name="f9" fmla="+- f4 0 f2"/>
              <a:gd name="f10" fmla="+- f3 0 f2"/>
              <a:gd name="f11" fmla="*/ f10 1 1296034"/>
              <a:gd name="f12" fmla="*/ f9 1 131445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1296034" h="1314450">
                <a:moveTo>
                  <a:pt x="f5" y="f2"/>
                </a:move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DF1834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543979" y="6001006"/>
            <a:ext cx="535042" cy="856993"/>
          </a:xfrm>
          <a:prstGeom prst="rect">
            <a:avLst/>
          </a:pr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E" sz="2400" b="1" dirty="0">
                <a:solidFill>
                  <a:schemeClr val="tx1"/>
                </a:solidFill>
                <a:latin typeface="Arial" pitchFamily="34"/>
                <a:cs typeface="Arial" pitchFamily="34"/>
              </a:rPr>
              <a:t>HIGHER SPECIALTY TRAINING (HST) IN SURGERY</a:t>
            </a:r>
            <a:endParaRPr lang="en-US" sz="2400" b="1" dirty="0">
              <a:solidFill>
                <a:schemeClr val="tx1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7F7F7F"/>
                </a:solidFill>
                <a:latin typeface="Arial" pitchFamily="34"/>
                <a:cs typeface="Arial" pitchFamily="34"/>
              </a:rPr>
              <a:t>Oversight  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7F7F7F"/>
                </a:solidFill>
                <a:latin typeface="Arial" pitchFamily="34"/>
                <a:cs typeface="Arial" pitchFamily="34"/>
              </a:rPr>
              <a:t>Curriculum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7F7F7F"/>
                </a:solidFill>
                <a:latin typeface="Arial" pitchFamily="34"/>
                <a:cs typeface="Arial" pitchFamily="34"/>
              </a:rPr>
              <a:t>Syllabus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7F7F7F"/>
                </a:solidFill>
                <a:latin typeface="Arial" pitchFamily="34"/>
                <a:cs typeface="Arial" pitchFamily="34"/>
              </a:rPr>
              <a:t>     Indicative numbers of operative procedures/ logbook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7F7F7F"/>
                </a:solidFill>
                <a:latin typeface="Arial" pitchFamily="34"/>
                <a:cs typeface="Arial" pitchFamily="34"/>
              </a:rPr>
              <a:t>Assessments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7F7F7F"/>
                </a:solidFill>
                <a:latin typeface="Arial" pitchFamily="34"/>
                <a:cs typeface="Arial" pitchFamily="34"/>
              </a:rPr>
              <a:t>Annual Review of Competence Progression (ARCP)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7F7F7F"/>
                </a:solidFill>
                <a:latin typeface="Arial" pitchFamily="34"/>
                <a:cs typeface="Arial" pitchFamily="34"/>
              </a:rPr>
              <a:t>Out Of Programme  (OOP)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7F7F7F"/>
                </a:solidFill>
                <a:latin typeface="Arial" pitchFamily="34"/>
                <a:cs typeface="Arial" pitchFamily="34"/>
              </a:rPr>
              <a:t>Research:   Research Methodology course/ Time out for fulltime research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7F7F7F"/>
                </a:solidFill>
                <a:latin typeface="Arial" pitchFamily="34"/>
                <a:cs typeface="Arial" pitchFamily="34"/>
              </a:rPr>
              <a:t>Examination (Intercollegiate Fellowship examination)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7F7F7F"/>
                </a:solidFill>
                <a:latin typeface="Arial" pitchFamily="34"/>
                <a:cs typeface="Arial" pitchFamily="34"/>
              </a:rPr>
              <a:t>Certificate of Completion of Specialist Training (CCST)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FF0000"/>
                </a:solidFill>
                <a:latin typeface="Arial" pitchFamily="34"/>
                <a:cs typeface="Arial" pitchFamily="34"/>
              </a:rPr>
              <a:t>Post-CCST Fellowship 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FF0000"/>
                </a:solidFill>
                <a:latin typeface="Arial" pitchFamily="34"/>
                <a:cs typeface="Arial" pitchFamily="34"/>
              </a:rPr>
              <a:t>Courses</a:t>
            </a:r>
          </a:p>
          <a:p>
            <a:pPr marL="0" lvl="0" indent="0">
              <a:lnSpc>
                <a:spcPct val="80000"/>
              </a:lnSpc>
              <a:buNone/>
            </a:pPr>
            <a:endParaRPr lang="en-IE" sz="1900">
              <a:solidFill>
                <a:srgbClr val="FF0000"/>
              </a:solidFill>
              <a:latin typeface="Arial" pitchFamily="34"/>
              <a:cs typeface="Arial" pitchFamily="34"/>
            </a:endParaRPr>
          </a:p>
          <a:p>
            <a:pPr marL="0" lvl="0" indent="0">
              <a:lnSpc>
                <a:spcPct val="80000"/>
              </a:lnSpc>
              <a:buNone/>
            </a:pPr>
            <a:endParaRPr lang="en-US" sz="1900">
              <a:solidFill>
                <a:srgbClr val="FF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895962" y="5543549"/>
            <a:ext cx="1296033" cy="1314449"/>
          </a:xfrm>
          <a:custGeom>
            <a:avLst/>
            <a:gdLst>
              <a:gd name="f0" fmla="val w"/>
              <a:gd name="f1" fmla="val h"/>
              <a:gd name="f2" fmla="val 0"/>
              <a:gd name="f3" fmla="val 1296034"/>
              <a:gd name="f4" fmla="val 1314450"/>
              <a:gd name="f5" fmla="val 1295996"/>
              <a:gd name="f6" fmla="val 1314005"/>
              <a:gd name="f7" fmla="*/ f0 1 1296034"/>
              <a:gd name="f8" fmla="*/ f1 1 1314450"/>
              <a:gd name="f9" fmla="+- f4 0 f2"/>
              <a:gd name="f10" fmla="+- f3 0 f2"/>
              <a:gd name="f11" fmla="*/ f10 1 1296034"/>
              <a:gd name="f12" fmla="*/ f9 1 131445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1296034" h="1314450">
                <a:moveTo>
                  <a:pt x="f5" y="f2"/>
                </a:move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DF1834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543979" y="6001006"/>
            <a:ext cx="535042" cy="856993"/>
          </a:xfrm>
          <a:prstGeom prst="rect">
            <a:avLst/>
          </a:pr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E" sz="2400" b="1" dirty="0">
                <a:solidFill>
                  <a:schemeClr val="tx1"/>
                </a:solidFill>
                <a:latin typeface="Arial" pitchFamily="34"/>
                <a:cs typeface="Arial" pitchFamily="34"/>
              </a:rPr>
              <a:t>HIGHER SPECIALTY TRAINING (HST) IN SURGERY</a:t>
            </a:r>
            <a:endParaRPr lang="en-US" sz="2400" b="1" dirty="0">
              <a:solidFill>
                <a:schemeClr val="tx1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10942981" cy="4351336"/>
          </a:xfrm>
        </p:spPr>
        <p:txBody>
          <a:bodyPr/>
          <a:lstStyle/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7F7F7F"/>
                </a:solidFill>
                <a:latin typeface="Arial" pitchFamily="34"/>
                <a:cs typeface="Arial" pitchFamily="34"/>
              </a:rPr>
              <a:t>Oversight  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7F7F7F"/>
                </a:solidFill>
                <a:latin typeface="Arial" pitchFamily="34"/>
                <a:cs typeface="Arial" pitchFamily="34"/>
              </a:rPr>
              <a:t>Curriculum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7F7F7F"/>
                </a:solidFill>
                <a:latin typeface="Arial" pitchFamily="34"/>
                <a:cs typeface="Arial" pitchFamily="34"/>
              </a:rPr>
              <a:t>Syllabus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7F7F7F"/>
                </a:solidFill>
                <a:latin typeface="Arial" pitchFamily="34"/>
                <a:cs typeface="Arial" pitchFamily="34"/>
              </a:rPr>
              <a:t>     Indicative numbers of operative procedures/ logbook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7F7F7F"/>
                </a:solidFill>
                <a:latin typeface="Arial" pitchFamily="34"/>
                <a:cs typeface="Arial" pitchFamily="34"/>
              </a:rPr>
              <a:t>Assessments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7F7F7F"/>
                </a:solidFill>
                <a:latin typeface="Arial" pitchFamily="34"/>
                <a:cs typeface="Arial" pitchFamily="34"/>
              </a:rPr>
              <a:t>Annual Review of Competence Progression (ARCP)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7F7F7F"/>
                </a:solidFill>
                <a:latin typeface="Arial" pitchFamily="34"/>
                <a:cs typeface="Arial" pitchFamily="34"/>
              </a:rPr>
              <a:t>Out Of Programme  (OOP)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7F7F7F"/>
                </a:solidFill>
                <a:latin typeface="Arial" pitchFamily="34"/>
                <a:cs typeface="Arial" pitchFamily="34"/>
              </a:rPr>
              <a:t>Research:   Research Methodology course/ Time out for fulltime research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7F7F7F"/>
                </a:solidFill>
                <a:latin typeface="Arial" pitchFamily="34"/>
                <a:cs typeface="Arial" pitchFamily="34"/>
              </a:rPr>
              <a:t>Examination (Intercollegiate Fellowship examination)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7F7F7F"/>
                </a:solidFill>
                <a:latin typeface="Arial" pitchFamily="34"/>
                <a:cs typeface="Arial" pitchFamily="34"/>
              </a:rPr>
              <a:t>Certificate of Completion of Specialist Training (CCST)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7F7F7F"/>
                </a:solidFill>
                <a:latin typeface="Arial" pitchFamily="34"/>
                <a:cs typeface="Arial" pitchFamily="34"/>
              </a:rPr>
              <a:t>Post-CCST Fellowship 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IE" sz="1900">
                <a:solidFill>
                  <a:srgbClr val="FF0000"/>
                </a:solidFill>
                <a:latin typeface="Arial" pitchFamily="34"/>
                <a:cs typeface="Arial" pitchFamily="34"/>
              </a:rPr>
              <a:t>Courses:   MCh (full-time/part-time) / MSc Human Factors in Patient Safety/ Online Professionalism</a:t>
            </a:r>
          </a:p>
          <a:p>
            <a:pPr marL="0" lvl="0" indent="0">
              <a:lnSpc>
                <a:spcPct val="80000"/>
              </a:lnSpc>
              <a:buNone/>
            </a:pPr>
            <a:endParaRPr lang="en-IE" sz="1900">
              <a:solidFill>
                <a:srgbClr val="FF0000"/>
              </a:solidFill>
              <a:latin typeface="Arial" pitchFamily="34"/>
              <a:cs typeface="Arial" pitchFamily="34"/>
            </a:endParaRPr>
          </a:p>
          <a:p>
            <a:pPr marL="0" lvl="0" indent="0">
              <a:lnSpc>
                <a:spcPct val="80000"/>
              </a:lnSpc>
              <a:buNone/>
            </a:pPr>
            <a:endParaRPr lang="en-US" sz="1900">
              <a:solidFill>
                <a:srgbClr val="FF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895962" y="5543549"/>
            <a:ext cx="1296033" cy="1314449"/>
          </a:xfrm>
          <a:custGeom>
            <a:avLst/>
            <a:gdLst>
              <a:gd name="f0" fmla="val w"/>
              <a:gd name="f1" fmla="val h"/>
              <a:gd name="f2" fmla="val 0"/>
              <a:gd name="f3" fmla="val 1296034"/>
              <a:gd name="f4" fmla="val 1314450"/>
              <a:gd name="f5" fmla="val 1295996"/>
              <a:gd name="f6" fmla="val 1314005"/>
              <a:gd name="f7" fmla="*/ f0 1 1296034"/>
              <a:gd name="f8" fmla="*/ f1 1 1314450"/>
              <a:gd name="f9" fmla="+- f4 0 f2"/>
              <a:gd name="f10" fmla="+- f3 0 f2"/>
              <a:gd name="f11" fmla="*/ f10 1 1296034"/>
              <a:gd name="f12" fmla="*/ f9 1 131445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1296034" h="1314450">
                <a:moveTo>
                  <a:pt x="f5" y="f2"/>
                </a:move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DF1834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543979" y="6001006"/>
            <a:ext cx="535042" cy="856993"/>
          </a:xfrm>
          <a:prstGeom prst="rect">
            <a:avLst/>
          </a:pr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09603" y="-76196"/>
            <a:ext cx="10972800" cy="1143000"/>
          </a:xfrm>
        </p:spPr>
        <p:txBody>
          <a:bodyPr/>
          <a:lstStyle/>
          <a:p>
            <a:pPr lvl="0"/>
            <a:r>
              <a:rPr lang="en-IE" sz="2400" b="1" dirty="0">
                <a:solidFill>
                  <a:schemeClr val="tx1"/>
                </a:solidFill>
                <a:latin typeface="Arial" pitchFamily="34"/>
                <a:cs typeface="Arial" pitchFamily="34"/>
              </a:rPr>
              <a:t>SURGERY IS STRESSFUL</a:t>
            </a:r>
          </a:p>
        </p:txBody>
      </p:sp>
      <p:pic>
        <p:nvPicPr>
          <p:cNvPr id="3" name="Content Placeholder 2" descr="C:\Users\Prof Traynor\Desktop\stressed_nurse1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026402" y="3810003"/>
            <a:ext cx="2438403" cy="2890939"/>
          </a:xfrm>
        </p:spPr>
      </p:pic>
      <p:pic>
        <p:nvPicPr>
          <p:cNvPr id="4" name="Picture 3" descr="C:\Users\Prof Traynor\Desktop\inpatientnursing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79454" y="4162421"/>
            <a:ext cx="5111752" cy="239077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 descr="C:\Users\Prof Traynor\Desktop\168646896-300x200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79454" y="888997"/>
            <a:ext cx="4502148" cy="25400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6" descr="C:\Users\Prof Traynor\Desktop\19990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324603" y="914400"/>
            <a:ext cx="4749795" cy="288460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/>
              <a:t>Surgery is Stressful</a:t>
            </a:r>
            <a:endParaRPr lang="en-IE" dirty="0"/>
          </a:p>
        </p:txBody>
      </p:sp>
      <p:pic>
        <p:nvPicPr>
          <p:cNvPr id="3" name="Content Placeholder 2" descr="C:\Users\Prof Traynor\Desktop\images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09062" y="3965979"/>
            <a:ext cx="5079994" cy="2499521"/>
          </a:xfrm>
        </p:spPr>
      </p:pic>
      <p:pic>
        <p:nvPicPr>
          <p:cNvPr id="4" name="Picture 3" descr="C:\Users\Prof Traynor\Desktop\images (1)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793616" y="1690688"/>
            <a:ext cx="3657600" cy="21194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 descr="C:\Users\Prof Traynor\Desktop\images (2)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7356" y="1987137"/>
            <a:ext cx="4392859" cy="17526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Box 2"/>
          <p:cNvSpPr txBox="1"/>
          <p:nvPr/>
        </p:nvSpPr>
        <p:spPr>
          <a:xfrm>
            <a:off x="687135" y="6183867"/>
            <a:ext cx="3117774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2400" b="1" i="0" u="none" strike="noStrike" kern="1200" cap="none" spc="0" baseline="0" dirty="0">
                <a:uFillTx/>
                <a:latin typeface="Arial" pitchFamily="34"/>
                <a:cs typeface="Arial" pitchFamily="34"/>
              </a:rPr>
              <a:t>TALK to SOMEONE!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673" y="584201"/>
            <a:ext cx="4182922" cy="537289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4" descr="A picture containing person, indoor, person, window&#10;&#10;Description automatically generated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6" y="279404"/>
            <a:ext cx="3154250" cy="22869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2568" y="1313672"/>
            <a:ext cx="4126229" cy="526492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Prof Traynor\Desktop\download (3)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4400" y="304796"/>
            <a:ext cx="4063995" cy="596351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5" descr="C:\Users\Prof Traynor\Desktop\download (2)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603997" y="411882"/>
            <a:ext cx="3759198" cy="596351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269455" y="2633080"/>
            <a:ext cx="4609400" cy="2148430"/>
          </a:xfrm>
          <a:prstGeom prst="rect">
            <a:avLst/>
          </a:prstGeom>
        </p:spPr>
        <p:txBody>
          <a:bodyPr vert="horz" wrap="square" lIns="0" tIns="16912" rIns="0" bIns="0" rtlCol="0" anchor="ctr" anchorCtr="0" compatLnSpc="1">
            <a:spAutoFit/>
          </a:bodyPr>
          <a:lstStyle/>
          <a:p>
            <a:pPr marL="18604" algn="ctr">
              <a:lnSpc>
                <a:spcPct val="100000"/>
              </a:lnSpc>
              <a:spcBef>
                <a:spcPts val="133"/>
              </a:spcBef>
            </a:pPr>
            <a:r>
              <a:rPr lang="ga-IE" sz="6925" dirty="0">
                <a:solidFill>
                  <a:schemeClr val="tx1"/>
                </a:solidFill>
              </a:rPr>
              <a:t/>
            </a:r>
            <a:br>
              <a:rPr lang="ga-IE" sz="6925" dirty="0">
                <a:solidFill>
                  <a:schemeClr val="tx1"/>
                </a:solidFill>
              </a:rPr>
            </a:br>
            <a:r>
              <a:rPr lang="en-US" sz="6925" dirty="0">
                <a:solidFill>
                  <a:schemeClr val="tx1"/>
                </a:solidFill>
              </a:rPr>
              <a:t>Thank</a:t>
            </a:r>
            <a:r>
              <a:rPr lang="en-US" sz="6925" spc="-127" dirty="0">
                <a:solidFill>
                  <a:schemeClr val="tx1"/>
                </a:solidFill>
              </a:rPr>
              <a:t> </a:t>
            </a:r>
            <a:r>
              <a:rPr lang="en-US" sz="6925" dirty="0">
                <a:solidFill>
                  <a:schemeClr val="tx1"/>
                </a:solidFill>
              </a:rPr>
              <a:t>you</a:t>
            </a:r>
            <a:endParaRPr sz="6925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9638" y="4054464"/>
            <a:ext cx="10553371" cy="1023234"/>
          </a:xfrm>
          <a:prstGeom prst="rect">
            <a:avLst/>
          </a:prstGeom>
        </p:spPr>
        <p:txBody>
          <a:bodyPr vert="horz" wrap="square" lIns="0" tIns="98938" rIns="0" bIns="0" rtlCol="0">
            <a:spAutoFit/>
          </a:bodyPr>
          <a:lstStyle/>
          <a:p>
            <a:pPr marL="16913" marR="6765" indent="-846" algn="ctr">
              <a:lnSpc>
                <a:spcPts val="3249"/>
              </a:lnSpc>
              <a:spcBef>
                <a:spcPts val="779"/>
              </a:spcBef>
            </a:pPr>
            <a:endParaRPr lang="en-IE" sz="3263" spc="-7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6913" marR="6765" indent="-846" algn="ctr">
              <a:lnSpc>
                <a:spcPts val="3249"/>
              </a:lnSpc>
              <a:spcBef>
                <a:spcPts val="779"/>
              </a:spcBef>
            </a:pPr>
            <a:endParaRPr lang="en-IE" sz="3263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458611" y="5105683"/>
            <a:ext cx="1725916" cy="1750439"/>
          </a:xfrm>
          <a:custGeom>
            <a:avLst/>
            <a:gdLst/>
            <a:ahLst/>
            <a:cxnLst/>
            <a:rect l="l" t="t" r="r" b="b"/>
            <a:pathLst>
              <a:path w="1296034" h="1314450">
                <a:moveTo>
                  <a:pt x="1295996" y="0"/>
                </a:moveTo>
                <a:lnTo>
                  <a:pt x="0" y="1314005"/>
                </a:lnTo>
                <a:lnTo>
                  <a:pt x="1295996" y="1314005"/>
                </a:lnTo>
                <a:lnTo>
                  <a:pt x="1295996" y="0"/>
                </a:lnTo>
                <a:close/>
              </a:path>
            </a:pathLst>
          </a:custGeom>
          <a:solidFill>
            <a:srgbClr val="DF1834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6" name="object 4"/>
          <p:cNvSpPr/>
          <p:nvPr/>
        </p:nvSpPr>
        <p:spPr>
          <a:xfrm>
            <a:off x="3219563" y="1196556"/>
            <a:ext cx="5921498" cy="109792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7" name="object 3"/>
          <p:cNvSpPr/>
          <p:nvPr/>
        </p:nvSpPr>
        <p:spPr>
          <a:xfrm>
            <a:off x="7516" y="1"/>
            <a:ext cx="3492422" cy="6787813"/>
          </a:xfrm>
          <a:custGeom>
            <a:avLst/>
            <a:gdLst/>
            <a:ahLst/>
            <a:cxnLst/>
            <a:rect l="l" t="t" r="r" b="b"/>
            <a:pathLst>
              <a:path w="2622550" h="5097145">
                <a:moveTo>
                  <a:pt x="2622156" y="0"/>
                </a:moveTo>
                <a:lnTo>
                  <a:pt x="0" y="0"/>
                </a:lnTo>
                <a:lnTo>
                  <a:pt x="0" y="5096662"/>
                </a:lnTo>
                <a:lnTo>
                  <a:pt x="2622156" y="0"/>
                </a:lnTo>
                <a:close/>
              </a:path>
            </a:pathLst>
          </a:custGeom>
          <a:solidFill>
            <a:srgbClr val="DF1834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</p:spTree>
    <p:extLst>
      <p:ext uri="{BB962C8B-B14F-4D97-AF65-F5344CB8AC3E}">
        <p14:creationId xmlns:p14="http://schemas.microsoft.com/office/powerpoint/2010/main" val="301881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/>
          <p:cNvSpPr/>
          <p:nvPr/>
        </p:nvSpPr>
        <p:spPr>
          <a:xfrm>
            <a:off x="1775883" y="2154234"/>
            <a:ext cx="2783415" cy="9144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00"/>
          </a:solidFill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non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2133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ヒラギノ角ゴ Pro W3" pitchFamily="16"/>
              </a:rPr>
              <a:t>MEDICAL COUNCIL</a:t>
            </a:r>
            <a:endParaRPr lang="en-US" sz="2133" b="1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ヒラギノ角ゴ Pro W3" pitchFamily="16"/>
            </a:endParaRPr>
          </a:p>
        </p:txBody>
      </p:sp>
      <p:sp>
        <p:nvSpPr>
          <p:cNvPr id="3" name="Oval 8"/>
          <p:cNvSpPr/>
          <p:nvPr/>
        </p:nvSpPr>
        <p:spPr>
          <a:xfrm>
            <a:off x="4561420" y="3306763"/>
            <a:ext cx="2783415" cy="9144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00"/>
          </a:solidFill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non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2133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ヒラギノ角ゴ Pro W3" pitchFamily="16"/>
              </a:rPr>
              <a:t>RCSI</a:t>
            </a:r>
            <a:endParaRPr lang="en-US" sz="2133" b="1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ヒラギノ角ゴ Pro W3" pitchFamily="16"/>
            </a:endParaRPr>
          </a:p>
        </p:txBody>
      </p:sp>
      <p:sp>
        <p:nvSpPr>
          <p:cNvPr id="4" name="Oval 9"/>
          <p:cNvSpPr/>
          <p:nvPr/>
        </p:nvSpPr>
        <p:spPr>
          <a:xfrm>
            <a:off x="7247470" y="2133596"/>
            <a:ext cx="2783415" cy="9144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00"/>
          </a:solidFill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non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2133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ヒラギノ角ゴ Pro W3" pitchFamily="16"/>
              </a:rPr>
              <a:t>HSE NDTP</a:t>
            </a:r>
            <a:endParaRPr lang="en-US" sz="2133" b="1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ヒラギノ角ゴ Pro W3" pitchFamily="16"/>
            </a:endParaRPr>
          </a:p>
        </p:txBody>
      </p:sp>
      <p:sp>
        <p:nvSpPr>
          <p:cNvPr id="5" name="Text Box 10"/>
          <p:cNvSpPr txBox="1"/>
          <p:nvPr/>
        </p:nvSpPr>
        <p:spPr>
          <a:xfrm>
            <a:off x="3020391" y="549280"/>
            <a:ext cx="6163092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2400" b="1" i="0" u="none" strike="noStrike" kern="1200" cap="none" spc="0" baseline="0" dirty="0">
                <a:uFillTx/>
                <a:latin typeface="Arial" pitchFamily="34"/>
                <a:ea typeface="ヒラギノ角ゴ Pro W3" pitchFamily="16"/>
              </a:rPr>
              <a:t>GOVERNANCE OF SURGICAL TRAINING</a:t>
            </a:r>
            <a:endParaRPr lang="en-US" sz="2400" b="1" i="0" u="none" strike="noStrike" kern="1200" cap="none" spc="0" baseline="0" dirty="0">
              <a:uFillTx/>
              <a:latin typeface="Arial" pitchFamily="34"/>
              <a:ea typeface="ヒラギノ角ゴ Pro W3" pitchFamily="16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1092" y="381003"/>
            <a:ext cx="1686107" cy="114085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object 4"/>
          <p:cNvSpPr/>
          <p:nvPr/>
        </p:nvSpPr>
        <p:spPr>
          <a:xfrm>
            <a:off x="10895962" y="5543549"/>
            <a:ext cx="1296033" cy="1314449"/>
          </a:xfrm>
          <a:custGeom>
            <a:avLst/>
            <a:gdLst>
              <a:gd name="f0" fmla="val w"/>
              <a:gd name="f1" fmla="val h"/>
              <a:gd name="f2" fmla="val 0"/>
              <a:gd name="f3" fmla="val 1296034"/>
              <a:gd name="f4" fmla="val 1314450"/>
              <a:gd name="f5" fmla="val 1295996"/>
              <a:gd name="f6" fmla="val 1314005"/>
              <a:gd name="f7" fmla="*/ f0 1 1296034"/>
              <a:gd name="f8" fmla="*/ f1 1 1314450"/>
              <a:gd name="f9" fmla="+- f4 0 f2"/>
              <a:gd name="f10" fmla="+- f3 0 f2"/>
              <a:gd name="f11" fmla="*/ f10 1 1296034"/>
              <a:gd name="f12" fmla="*/ f9 1 131445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1296034" h="1314450">
                <a:moveTo>
                  <a:pt x="f5" y="f2"/>
                </a:move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DF1834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object 5"/>
          <p:cNvSpPr/>
          <p:nvPr/>
        </p:nvSpPr>
        <p:spPr>
          <a:xfrm>
            <a:off x="11543979" y="6001006"/>
            <a:ext cx="535042" cy="856993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23" y="115598"/>
            <a:ext cx="11402769" cy="67424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Oval 5"/>
          <p:cNvSpPr/>
          <p:nvPr/>
        </p:nvSpPr>
        <p:spPr>
          <a:xfrm>
            <a:off x="3980328" y="1317814"/>
            <a:ext cx="1183343" cy="75303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12701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007" y="21543"/>
            <a:ext cx="10100599" cy="675221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object 4"/>
          <p:cNvSpPr/>
          <p:nvPr/>
        </p:nvSpPr>
        <p:spPr>
          <a:xfrm>
            <a:off x="10895962" y="5543549"/>
            <a:ext cx="1296033" cy="1314449"/>
          </a:xfrm>
          <a:custGeom>
            <a:avLst/>
            <a:gdLst>
              <a:gd name="f0" fmla="val w"/>
              <a:gd name="f1" fmla="val h"/>
              <a:gd name="f2" fmla="val 0"/>
              <a:gd name="f3" fmla="val 1296034"/>
              <a:gd name="f4" fmla="val 1314450"/>
              <a:gd name="f5" fmla="val 1295996"/>
              <a:gd name="f6" fmla="val 1314005"/>
              <a:gd name="f7" fmla="*/ f0 1 1296034"/>
              <a:gd name="f8" fmla="*/ f1 1 1314450"/>
              <a:gd name="f9" fmla="+- f4 0 f2"/>
              <a:gd name="f10" fmla="+- f3 0 f2"/>
              <a:gd name="f11" fmla="*/ f10 1 1296034"/>
              <a:gd name="f12" fmla="*/ f9 1 131445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1296034" h="1314450">
                <a:moveTo>
                  <a:pt x="f5" y="f2"/>
                </a:move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DF1834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object 5"/>
          <p:cNvSpPr/>
          <p:nvPr/>
        </p:nvSpPr>
        <p:spPr>
          <a:xfrm>
            <a:off x="11543979" y="6001006"/>
            <a:ext cx="535042" cy="856993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635" y="154743"/>
            <a:ext cx="3681694" cy="65485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291" y="154743"/>
            <a:ext cx="3768699" cy="67032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6" descr="A picture containing text, person, screenshot&#10;&#10;Description automatically generated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737" y="154743"/>
            <a:ext cx="3950610" cy="702681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71336" cy="492928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4" descr="Chart&#10;&#10;Description automatically generated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059" y="-17583"/>
            <a:ext cx="2771336" cy="492928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395" y="-17583"/>
            <a:ext cx="2771336" cy="492928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6595" y="0"/>
            <a:ext cx="3667265" cy="652284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400" b="1" dirty="0">
                <a:solidFill>
                  <a:srgbClr val="0000FF"/>
                </a:solidFill>
                <a:latin typeface="Arial" pitchFamily="34"/>
                <a:cs typeface="Arial" pitchFamily="34"/>
              </a:rPr>
              <a:t>         </a:t>
            </a:r>
            <a:r>
              <a:rPr lang="en-US" sz="2400" b="1" dirty="0">
                <a:solidFill>
                  <a:schemeClr val="tx1"/>
                </a:solidFill>
                <a:latin typeface="Arial" pitchFamily="34"/>
                <a:cs typeface="Arial" pitchFamily="34"/>
              </a:rPr>
              <a:t>INTERCOLLEGIATE SURGICAL CURRICULUM PROGRAMME</a:t>
            </a:r>
            <a:endParaRPr lang="en-IE" sz="2400" b="1" dirty="0">
              <a:solidFill>
                <a:schemeClr val="tx1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3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7758" y="2260497"/>
            <a:ext cx="2762246" cy="619121"/>
          </a:xfrm>
        </p:spPr>
      </p:pic>
      <p:pic>
        <p:nvPicPr>
          <p:cNvPr id="4" name="Picture 6" descr="A red and white striped flag&#10;&#10;Description automatically generated with medium confidence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90" y="3542742"/>
            <a:ext cx="5590541" cy="263166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6374" y="3262780"/>
            <a:ext cx="2080388" cy="88039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10" descr="Logo&#10;&#10;Description automatically generated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9008" y="2285149"/>
            <a:ext cx="685580" cy="88039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2" descr="Text&#10;&#10;Description automatically generated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0359" y="4143173"/>
            <a:ext cx="2080388" cy="110302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2632" y="5246196"/>
            <a:ext cx="2283156" cy="128744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object 7"/>
          <p:cNvSpPr/>
          <p:nvPr/>
        </p:nvSpPr>
        <p:spPr>
          <a:xfrm>
            <a:off x="11435276" y="5676183"/>
            <a:ext cx="712509" cy="1141253"/>
          </a:xfrm>
          <a:prstGeom prst="rect">
            <a:avLst/>
          </a:prstGeom>
          <a:blipFill>
            <a:blip r:embed="rId8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10458614" y="5105689"/>
            <a:ext cx="1725911" cy="1750435"/>
          </a:xfrm>
          <a:custGeom>
            <a:avLst/>
            <a:gdLst>
              <a:gd name="f0" fmla="val w"/>
              <a:gd name="f1" fmla="val h"/>
              <a:gd name="f2" fmla="val 0"/>
              <a:gd name="f3" fmla="val 1296034"/>
              <a:gd name="f4" fmla="val 1314450"/>
              <a:gd name="f5" fmla="val 1295996"/>
              <a:gd name="f6" fmla="val 1314005"/>
              <a:gd name="f7" fmla="*/ f0 1 1296034"/>
              <a:gd name="f8" fmla="*/ f1 1 1314450"/>
              <a:gd name="f9" fmla="+- f4 0 f2"/>
              <a:gd name="f10" fmla="+- f3 0 f2"/>
              <a:gd name="f11" fmla="*/ f10 1 1296034"/>
              <a:gd name="f12" fmla="*/ f9 1 131445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1296034" h="1314450">
                <a:moveTo>
                  <a:pt x="f5" y="f2"/>
                </a:move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DF1834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object 7"/>
          <p:cNvSpPr/>
          <p:nvPr/>
        </p:nvSpPr>
        <p:spPr>
          <a:xfrm>
            <a:off x="11455155" y="5682813"/>
            <a:ext cx="712509" cy="1141253"/>
          </a:xfrm>
          <a:prstGeom prst="rect">
            <a:avLst/>
          </a:prstGeom>
          <a:blipFill>
            <a:blip r:embed="rId8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40080" y="2023238"/>
            <a:ext cx="3659776" cy="2820905"/>
          </a:xfrm>
        </p:spPr>
        <p:txBody>
          <a:bodyPr/>
          <a:lstStyle/>
          <a:p>
            <a:pPr lvl="0"/>
            <a:r>
              <a:rPr lang="en-US" sz="2800" b="1">
                <a:solidFill>
                  <a:srgbClr val="FFFFFF"/>
                </a:solidFill>
                <a:latin typeface="Arial" pitchFamily="34"/>
                <a:cs typeface="Arial" pitchFamily="34"/>
              </a:rPr>
              <a:t>INTERCOLLEGIATE SURGICAL CURRICULUM PROGRAMME</a:t>
            </a:r>
            <a:endParaRPr lang="en-IE" sz="2800" b="1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grpSp>
        <p:nvGrpSpPr>
          <p:cNvPr id="3" name="Content Placeholder 2"/>
          <p:cNvGrpSpPr/>
          <p:nvPr/>
        </p:nvGrpSpPr>
        <p:grpSpPr>
          <a:xfrm>
            <a:off x="2890711" y="547780"/>
            <a:ext cx="6492432" cy="5876199"/>
            <a:chOff x="2890711" y="547780"/>
            <a:chExt cx="6492432" cy="5876199"/>
          </a:xfrm>
        </p:grpSpPr>
        <p:sp>
          <p:nvSpPr>
            <p:cNvPr id="4" name="Freeform: Shape 3"/>
            <p:cNvSpPr/>
            <p:nvPr/>
          </p:nvSpPr>
          <p:spPr>
            <a:xfrm>
              <a:off x="2890711" y="547780"/>
              <a:ext cx="6492432" cy="5996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92435"/>
                <a:gd name="f7" fmla="val 599625"/>
                <a:gd name="f8" fmla="val 99939"/>
                <a:gd name="f9" fmla="val 44744"/>
                <a:gd name="f10" fmla="val 6392496"/>
                <a:gd name="f11" fmla="val 6447691"/>
                <a:gd name="f12" fmla="val 499686"/>
                <a:gd name="f13" fmla="val 554881"/>
                <a:gd name="f14" fmla="+- 0 0 -90"/>
                <a:gd name="f15" fmla="*/ f3 1 6492435"/>
                <a:gd name="f16" fmla="*/ f4 1 599625"/>
                <a:gd name="f17" fmla="+- f7 0 f5"/>
                <a:gd name="f18" fmla="+- f6 0 f5"/>
                <a:gd name="f19" fmla="*/ f14 f0 1"/>
                <a:gd name="f20" fmla="*/ f18 1 6492435"/>
                <a:gd name="f21" fmla="*/ f17 1 599625"/>
                <a:gd name="f22" fmla="*/ 0 f18 1"/>
                <a:gd name="f23" fmla="*/ 99939 f17 1"/>
                <a:gd name="f24" fmla="*/ 99939 f18 1"/>
                <a:gd name="f25" fmla="*/ 0 f17 1"/>
                <a:gd name="f26" fmla="*/ 6392496 f18 1"/>
                <a:gd name="f27" fmla="*/ 6492435 f18 1"/>
                <a:gd name="f28" fmla="*/ 499686 f17 1"/>
                <a:gd name="f29" fmla="*/ 599625 f17 1"/>
                <a:gd name="f30" fmla="*/ f19 1 f2"/>
                <a:gd name="f31" fmla="*/ f22 1 6492435"/>
                <a:gd name="f32" fmla="*/ f23 1 599625"/>
                <a:gd name="f33" fmla="*/ f24 1 6492435"/>
                <a:gd name="f34" fmla="*/ f25 1 599625"/>
                <a:gd name="f35" fmla="*/ f26 1 6492435"/>
                <a:gd name="f36" fmla="*/ f27 1 6492435"/>
                <a:gd name="f37" fmla="*/ f28 1 599625"/>
                <a:gd name="f38" fmla="*/ f29 1 599625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6492435" h="599625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ED7D31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24522" tIns="124522" rIns="124522" bIns="124522" anchor="ctr" anchorCtr="0" compatLnSpc="1">
              <a:noAutofit/>
            </a:bodyPr>
            <a:lstStyle/>
            <a:p>
              <a:pPr marL="0" marR="0" lvl="0" indent="0" algn="l" defTabSz="111125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500" b="1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What is a curriculum?</a:t>
              </a:r>
              <a:endParaRPr lang="en-US" sz="25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5" name="Freeform: Shape 4"/>
            <p:cNvSpPr/>
            <p:nvPr/>
          </p:nvSpPr>
          <p:spPr>
            <a:xfrm>
              <a:off x="2890711" y="1674430"/>
              <a:ext cx="6492432" cy="5996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92435"/>
                <a:gd name="f7" fmla="val 599625"/>
                <a:gd name="f8" fmla="val 99939"/>
                <a:gd name="f9" fmla="val 44744"/>
                <a:gd name="f10" fmla="val 6392496"/>
                <a:gd name="f11" fmla="val 6447691"/>
                <a:gd name="f12" fmla="val 499686"/>
                <a:gd name="f13" fmla="val 554881"/>
                <a:gd name="f14" fmla="+- 0 0 -90"/>
                <a:gd name="f15" fmla="*/ f3 1 6492435"/>
                <a:gd name="f16" fmla="*/ f4 1 599625"/>
                <a:gd name="f17" fmla="+- f7 0 f5"/>
                <a:gd name="f18" fmla="+- f6 0 f5"/>
                <a:gd name="f19" fmla="*/ f14 f0 1"/>
                <a:gd name="f20" fmla="*/ f18 1 6492435"/>
                <a:gd name="f21" fmla="*/ f17 1 599625"/>
                <a:gd name="f22" fmla="*/ 0 f18 1"/>
                <a:gd name="f23" fmla="*/ 99939 f17 1"/>
                <a:gd name="f24" fmla="*/ 99939 f18 1"/>
                <a:gd name="f25" fmla="*/ 0 f17 1"/>
                <a:gd name="f26" fmla="*/ 6392496 f18 1"/>
                <a:gd name="f27" fmla="*/ 6492435 f18 1"/>
                <a:gd name="f28" fmla="*/ 499686 f17 1"/>
                <a:gd name="f29" fmla="*/ 599625 f17 1"/>
                <a:gd name="f30" fmla="*/ f19 1 f2"/>
                <a:gd name="f31" fmla="*/ f22 1 6492435"/>
                <a:gd name="f32" fmla="*/ f23 1 599625"/>
                <a:gd name="f33" fmla="*/ f24 1 6492435"/>
                <a:gd name="f34" fmla="*/ f25 1 599625"/>
                <a:gd name="f35" fmla="*/ f26 1 6492435"/>
                <a:gd name="f36" fmla="*/ f27 1 6492435"/>
                <a:gd name="f37" fmla="*/ f28 1 599625"/>
                <a:gd name="f38" fmla="*/ f29 1 599625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6492435" h="599625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DE7A47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24522" tIns="124522" rIns="124522" bIns="124522" anchor="ctr" anchorCtr="0" compatLnSpc="1">
              <a:noAutofit/>
            </a:bodyPr>
            <a:lstStyle/>
            <a:p>
              <a:pPr marL="0" marR="0" lvl="0" indent="0" algn="l" defTabSz="111125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5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Structure of training</a:t>
              </a:r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2890711" y="2346057"/>
              <a:ext cx="6492432" cy="5996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92435"/>
                <a:gd name="f7" fmla="val 599625"/>
                <a:gd name="f8" fmla="val 99939"/>
                <a:gd name="f9" fmla="val 44744"/>
                <a:gd name="f10" fmla="val 6392496"/>
                <a:gd name="f11" fmla="val 6447691"/>
                <a:gd name="f12" fmla="val 499686"/>
                <a:gd name="f13" fmla="val 554881"/>
                <a:gd name="f14" fmla="+- 0 0 -90"/>
                <a:gd name="f15" fmla="*/ f3 1 6492435"/>
                <a:gd name="f16" fmla="*/ f4 1 599625"/>
                <a:gd name="f17" fmla="+- f7 0 f5"/>
                <a:gd name="f18" fmla="+- f6 0 f5"/>
                <a:gd name="f19" fmla="*/ f14 f0 1"/>
                <a:gd name="f20" fmla="*/ f18 1 6492435"/>
                <a:gd name="f21" fmla="*/ f17 1 599625"/>
                <a:gd name="f22" fmla="*/ 0 f18 1"/>
                <a:gd name="f23" fmla="*/ 99939 f17 1"/>
                <a:gd name="f24" fmla="*/ 99939 f18 1"/>
                <a:gd name="f25" fmla="*/ 0 f17 1"/>
                <a:gd name="f26" fmla="*/ 6392496 f18 1"/>
                <a:gd name="f27" fmla="*/ 6492435 f18 1"/>
                <a:gd name="f28" fmla="*/ 499686 f17 1"/>
                <a:gd name="f29" fmla="*/ 599625 f17 1"/>
                <a:gd name="f30" fmla="*/ f19 1 f2"/>
                <a:gd name="f31" fmla="*/ f22 1 6492435"/>
                <a:gd name="f32" fmla="*/ f23 1 599625"/>
                <a:gd name="f33" fmla="*/ f24 1 6492435"/>
                <a:gd name="f34" fmla="*/ f25 1 599625"/>
                <a:gd name="f35" fmla="*/ f26 1 6492435"/>
                <a:gd name="f36" fmla="*/ f27 1 6492435"/>
                <a:gd name="f37" fmla="*/ f28 1 599625"/>
                <a:gd name="f38" fmla="*/ f29 1 599625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6492435" h="599625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D17B5C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24522" tIns="124522" rIns="124522" bIns="124522" anchor="ctr" anchorCtr="0" compatLnSpc="1">
              <a:noAutofit/>
            </a:bodyPr>
            <a:lstStyle/>
            <a:p>
              <a:pPr marL="0" marR="0" lvl="0" indent="0" algn="l" defTabSz="111125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5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Outcome of training</a:t>
              </a:r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2890711" y="3418731"/>
              <a:ext cx="6492432" cy="5996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92435"/>
                <a:gd name="f7" fmla="val 599625"/>
                <a:gd name="f8" fmla="val 99939"/>
                <a:gd name="f9" fmla="val 44744"/>
                <a:gd name="f10" fmla="val 6392496"/>
                <a:gd name="f11" fmla="val 6447691"/>
                <a:gd name="f12" fmla="val 499686"/>
                <a:gd name="f13" fmla="val 554881"/>
                <a:gd name="f14" fmla="+- 0 0 -90"/>
                <a:gd name="f15" fmla="*/ f3 1 6492435"/>
                <a:gd name="f16" fmla="*/ f4 1 599625"/>
                <a:gd name="f17" fmla="+- f7 0 f5"/>
                <a:gd name="f18" fmla="+- f6 0 f5"/>
                <a:gd name="f19" fmla="*/ f14 f0 1"/>
                <a:gd name="f20" fmla="*/ f18 1 6492435"/>
                <a:gd name="f21" fmla="*/ f17 1 599625"/>
                <a:gd name="f22" fmla="*/ 0 f18 1"/>
                <a:gd name="f23" fmla="*/ 99939 f17 1"/>
                <a:gd name="f24" fmla="*/ 99939 f18 1"/>
                <a:gd name="f25" fmla="*/ 0 f17 1"/>
                <a:gd name="f26" fmla="*/ 6392496 f18 1"/>
                <a:gd name="f27" fmla="*/ 6492435 f18 1"/>
                <a:gd name="f28" fmla="*/ 499686 f17 1"/>
                <a:gd name="f29" fmla="*/ 599625 f17 1"/>
                <a:gd name="f30" fmla="*/ f19 1 f2"/>
                <a:gd name="f31" fmla="*/ f22 1 6492435"/>
                <a:gd name="f32" fmla="*/ f23 1 599625"/>
                <a:gd name="f33" fmla="*/ f24 1 6492435"/>
                <a:gd name="f34" fmla="*/ f25 1 599625"/>
                <a:gd name="f35" fmla="*/ f26 1 6492435"/>
                <a:gd name="f36" fmla="*/ f27 1 6492435"/>
                <a:gd name="f37" fmla="*/ f28 1 599625"/>
                <a:gd name="f38" fmla="*/ f29 1 599625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6492435" h="599625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C48170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24522" tIns="124522" rIns="124522" bIns="124522" anchor="ctr" anchorCtr="0" compatLnSpc="1">
              <a:noAutofit/>
            </a:bodyPr>
            <a:lstStyle/>
            <a:p>
              <a:pPr marL="0" marR="0" lvl="0" indent="0" algn="l" defTabSz="111125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5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What will be learned (syllabus)</a:t>
              </a:r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2890711" y="4125233"/>
              <a:ext cx="6492432" cy="5996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92435"/>
                <a:gd name="f7" fmla="val 599625"/>
                <a:gd name="f8" fmla="val 99939"/>
                <a:gd name="f9" fmla="val 44744"/>
                <a:gd name="f10" fmla="val 6392496"/>
                <a:gd name="f11" fmla="val 6447691"/>
                <a:gd name="f12" fmla="val 499686"/>
                <a:gd name="f13" fmla="val 554881"/>
                <a:gd name="f14" fmla="+- 0 0 -90"/>
                <a:gd name="f15" fmla="*/ f3 1 6492435"/>
                <a:gd name="f16" fmla="*/ f4 1 599625"/>
                <a:gd name="f17" fmla="+- f7 0 f5"/>
                <a:gd name="f18" fmla="+- f6 0 f5"/>
                <a:gd name="f19" fmla="*/ f14 f0 1"/>
                <a:gd name="f20" fmla="*/ f18 1 6492435"/>
                <a:gd name="f21" fmla="*/ f17 1 599625"/>
                <a:gd name="f22" fmla="*/ 0 f18 1"/>
                <a:gd name="f23" fmla="*/ 99939 f17 1"/>
                <a:gd name="f24" fmla="*/ 99939 f18 1"/>
                <a:gd name="f25" fmla="*/ 0 f17 1"/>
                <a:gd name="f26" fmla="*/ 6392496 f18 1"/>
                <a:gd name="f27" fmla="*/ 6492435 f18 1"/>
                <a:gd name="f28" fmla="*/ 499686 f17 1"/>
                <a:gd name="f29" fmla="*/ 599625 f17 1"/>
                <a:gd name="f30" fmla="*/ f19 1 f2"/>
                <a:gd name="f31" fmla="*/ f22 1 6492435"/>
                <a:gd name="f32" fmla="*/ f23 1 599625"/>
                <a:gd name="f33" fmla="*/ f24 1 6492435"/>
                <a:gd name="f34" fmla="*/ f25 1 599625"/>
                <a:gd name="f35" fmla="*/ f26 1 6492435"/>
                <a:gd name="f36" fmla="*/ f27 1 6492435"/>
                <a:gd name="f37" fmla="*/ f28 1 599625"/>
                <a:gd name="f38" fmla="*/ f29 1 599625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6492435" h="599625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B98A82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24522" tIns="124522" rIns="124522" bIns="124522" anchor="ctr" anchorCtr="0" compatLnSpc="1">
              <a:noAutofit/>
            </a:bodyPr>
            <a:lstStyle/>
            <a:p>
              <a:pPr marL="0" marR="0" lvl="0" indent="0" algn="l" defTabSz="111125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5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How it will be taught (pedagogy)</a:t>
              </a:r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2890711" y="4831735"/>
              <a:ext cx="6492432" cy="5996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92435"/>
                <a:gd name="f7" fmla="val 599625"/>
                <a:gd name="f8" fmla="val 99939"/>
                <a:gd name="f9" fmla="val 44744"/>
                <a:gd name="f10" fmla="val 6392496"/>
                <a:gd name="f11" fmla="val 6447691"/>
                <a:gd name="f12" fmla="val 499686"/>
                <a:gd name="f13" fmla="val 554881"/>
                <a:gd name="f14" fmla="+- 0 0 -90"/>
                <a:gd name="f15" fmla="*/ f3 1 6492435"/>
                <a:gd name="f16" fmla="*/ f4 1 599625"/>
                <a:gd name="f17" fmla="+- f7 0 f5"/>
                <a:gd name="f18" fmla="+- f6 0 f5"/>
                <a:gd name="f19" fmla="*/ f14 f0 1"/>
                <a:gd name="f20" fmla="*/ f18 1 6492435"/>
                <a:gd name="f21" fmla="*/ f17 1 599625"/>
                <a:gd name="f22" fmla="*/ 0 f18 1"/>
                <a:gd name="f23" fmla="*/ 99939 f17 1"/>
                <a:gd name="f24" fmla="*/ 99939 f18 1"/>
                <a:gd name="f25" fmla="*/ 0 f17 1"/>
                <a:gd name="f26" fmla="*/ 6392496 f18 1"/>
                <a:gd name="f27" fmla="*/ 6492435 f18 1"/>
                <a:gd name="f28" fmla="*/ 499686 f17 1"/>
                <a:gd name="f29" fmla="*/ 599625 f17 1"/>
                <a:gd name="f30" fmla="*/ f19 1 f2"/>
                <a:gd name="f31" fmla="*/ f22 1 6492435"/>
                <a:gd name="f32" fmla="*/ f23 1 599625"/>
                <a:gd name="f33" fmla="*/ f24 1 6492435"/>
                <a:gd name="f34" fmla="*/ f25 1 599625"/>
                <a:gd name="f35" fmla="*/ f26 1 6492435"/>
                <a:gd name="f36" fmla="*/ f27 1 6492435"/>
                <a:gd name="f37" fmla="*/ f28 1 599625"/>
                <a:gd name="f38" fmla="*/ f29 1 599625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6492435" h="599625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AE9694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24522" tIns="124522" rIns="124522" bIns="124522" anchor="ctr" anchorCtr="0" compatLnSpc="1">
              <a:noAutofit/>
            </a:bodyPr>
            <a:lstStyle/>
            <a:p>
              <a:pPr marL="0" marR="0" lvl="0" indent="0" algn="l" defTabSz="111125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5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How it will be assessed (assessment framework)</a:t>
              </a:r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2890711" y="5824353"/>
              <a:ext cx="6492432" cy="5996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92435"/>
                <a:gd name="f7" fmla="val 599625"/>
                <a:gd name="f8" fmla="val 99939"/>
                <a:gd name="f9" fmla="val 44744"/>
                <a:gd name="f10" fmla="val 6392496"/>
                <a:gd name="f11" fmla="val 6447691"/>
                <a:gd name="f12" fmla="val 499686"/>
                <a:gd name="f13" fmla="val 554881"/>
                <a:gd name="f14" fmla="+- 0 0 -90"/>
                <a:gd name="f15" fmla="*/ f3 1 6492435"/>
                <a:gd name="f16" fmla="*/ f4 1 599625"/>
                <a:gd name="f17" fmla="+- f7 0 f5"/>
                <a:gd name="f18" fmla="+- f6 0 f5"/>
                <a:gd name="f19" fmla="*/ f14 f0 1"/>
                <a:gd name="f20" fmla="*/ f18 1 6492435"/>
                <a:gd name="f21" fmla="*/ f17 1 599625"/>
                <a:gd name="f22" fmla="*/ 0 f18 1"/>
                <a:gd name="f23" fmla="*/ 99939 f17 1"/>
                <a:gd name="f24" fmla="*/ 99939 f18 1"/>
                <a:gd name="f25" fmla="*/ 0 f17 1"/>
                <a:gd name="f26" fmla="*/ 6392496 f18 1"/>
                <a:gd name="f27" fmla="*/ 6492435 f18 1"/>
                <a:gd name="f28" fmla="*/ 499686 f17 1"/>
                <a:gd name="f29" fmla="*/ 599625 f17 1"/>
                <a:gd name="f30" fmla="*/ f19 1 f2"/>
                <a:gd name="f31" fmla="*/ f22 1 6492435"/>
                <a:gd name="f32" fmla="*/ f23 1 599625"/>
                <a:gd name="f33" fmla="*/ f24 1 6492435"/>
                <a:gd name="f34" fmla="*/ f25 1 599625"/>
                <a:gd name="f35" fmla="*/ f26 1 6492435"/>
                <a:gd name="f36" fmla="*/ f27 1 6492435"/>
                <a:gd name="f37" fmla="*/ f28 1 599625"/>
                <a:gd name="f38" fmla="*/ f29 1 599625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6492435" h="599625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A5A5A5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24522" tIns="124522" rIns="124522" bIns="124522" anchor="ctr" anchorCtr="0" compatLnSpc="1">
              <a:noAutofit/>
            </a:bodyPr>
            <a:lstStyle/>
            <a:p>
              <a:pPr marL="0" marR="0" lvl="0" indent="0" algn="l" defTabSz="111125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5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Roles/responsibilities of trainers</a:t>
              </a:r>
            </a:p>
          </p:txBody>
        </p:sp>
      </p:grpSp>
      <p:sp>
        <p:nvSpPr>
          <p:cNvPr id="11" name="object 6"/>
          <p:cNvSpPr/>
          <p:nvPr/>
        </p:nvSpPr>
        <p:spPr>
          <a:xfrm>
            <a:off x="10458614" y="5105689"/>
            <a:ext cx="1725911" cy="1750435"/>
          </a:xfrm>
          <a:custGeom>
            <a:avLst/>
            <a:gdLst>
              <a:gd name="f0" fmla="val w"/>
              <a:gd name="f1" fmla="val h"/>
              <a:gd name="f2" fmla="val 0"/>
              <a:gd name="f3" fmla="val 1296034"/>
              <a:gd name="f4" fmla="val 1314450"/>
              <a:gd name="f5" fmla="val 1295996"/>
              <a:gd name="f6" fmla="val 1314005"/>
              <a:gd name="f7" fmla="*/ f0 1 1296034"/>
              <a:gd name="f8" fmla="*/ f1 1 1314450"/>
              <a:gd name="f9" fmla="+- f4 0 f2"/>
              <a:gd name="f10" fmla="+- f3 0 f2"/>
              <a:gd name="f11" fmla="*/ f10 1 1296034"/>
              <a:gd name="f12" fmla="*/ f9 1 131445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1296034" h="1314450">
                <a:moveTo>
                  <a:pt x="f5" y="f2"/>
                </a:move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DF1834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" name="object 7"/>
          <p:cNvSpPr/>
          <p:nvPr/>
        </p:nvSpPr>
        <p:spPr>
          <a:xfrm>
            <a:off x="11435276" y="5676183"/>
            <a:ext cx="712509" cy="1141253"/>
          </a:xfrm>
          <a:prstGeom prst="rect">
            <a:avLst/>
          </a:pr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8A18A96A1B624393FEB7646ADAC5E0" ma:contentTypeVersion="16" ma:contentTypeDescription="Create a new document." ma:contentTypeScope="" ma:versionID="1d58b0a1d15250e2dd0488959534e954">
  <xsd:schema xmlns:xsd="http://www.w3.org/2001/XMLSchema" xmlns:xs="http://www.w3.org/2001/XMLSchema" xmlns:p="http://schemas.microsoft.com/office/2006/metadata/properties" xmlns:ns2="a3ca9b93-a1e6-4d4a-9a54-96a7613f3111" xmlns:ns3="0f84f327-3c2a-4a4a-8ec7-3ebc18d2a87f" targetNamespace="http://schemas.microsoft.com/office/2006/metadata/properties" ma:root="true" ma:fieldsID="23eb7b45ed20e01151d819d7b8c32262" ns2:_="" ns3:_="">
    <xsd:import namespace="a3ca9b93-a1e6-4d4a-9a54-96a7613f3111"/>
    <xsd:import namespace="0f84f327-3c2a-4a4a-8ec7-3ebc18d2a8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Comment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ca9b93-a1e6-4d4a-9a54-96a7613f31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4518ae7c-5fc3-448c-af18-0d24f508cb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Comments" ma:index="20" nillable="true" ma:displayName="Comments" ma:format="Dropdown" ma:internalName="Comments">
      <xsd:simpleType>
        <xsd:restriction base="dms:Text">
          <xsd:maxLength value="255"/>
        </xsd:restriction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84f327-3c2a-4a4a-8ec7-3ebc18d2a87f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3e594742-1611-4efc-a561-3c28313889d3}" ma:internalName="TaxCatchAll" ma:showField="CatchAllData" ma:web="0f84f327-3c2a-4a4a-8ec7-3ebc18d2a8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ca9b93-a1e6-4d4a-9a54-96a7613f3111">
      <Terms xmlns="http://schemas.microsoft.com/office/infopath/2007/PartnerControls"/>
    </lcf76f155ced4ddcb4097134ff3c332f>
    <TaxCatchAll xmlns="0f84f327-3c2a-4a4a-8ec7-3ebc18d2a87f" xsi:nil="true"/>
    <Comments xmlns="a3ca9b93-a1e6-4d4a-9a54-96a7613f311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9EA32C-81F5-4AA4-9FB3-F851CBBAE9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ca9b93-a1e6-4d4a-9a54-96a7613f3111"/>
    <ds:schemaRef ds:uri="0f84f327-3c2a-4a4a-8ec7-3ebc18d2a8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882EA4-01A1-4625-9084-48543666D041}">
  <ds:schemaRefs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0f84f327-3c2a-4a4a-8ec7-3ebc18d2a87f"/>
    <ds:schemaRef ds:uri="a3ca9b93-a1e6-4d4a-9a54-96a7613f3111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9360639-1945-4AAA-86A9-01D7236932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619</Words>
  <Application>Microsoft Office PowerPoint</Application>
  <PresentationFormat>Widescreen</PresentationFormat>
  <Paragraphs>153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ヒラギノ角ゴ Pro W3</vt:lpstr>
      <vt:lpstr>Office Theme</vt:lpstr>
      <vt:lpstr>Higher Surgical Training ST3 – ST8 30th June 2023</vt:lpstr>
      <vt:lpstr>HIGHER SPECIALTY TRAINING (HST) IN SURGERY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INTERCOLLEGIATE SURGICAL CURRICULUM PROGRAMME</vt:lpstr>
      <vt:lpstr>INTERCOLLEGIATE SURGICAL CURRICULUM PROGRAMME</vt:lpstr>
      <vt:lpstr>PowerPoint Presentation</vt:lpstr>
      <vt:lpstr>                             The training pathway</vt:lpstr>
      <vt:lpstr>HIGHER SPECIALTY TRAINING (HST) IN SURGERY</vt:lpstr>
      <vt:lpstr>HIGHER SPECIALTY TRAINING (HST) IN SURGERY</vt:lpstr>
      <vt:lpstr>PowerPoint Presentation</vt:lpstr>
      <vt:lpstr>The MCR in a placement</vt:lpstr>
      <vt:lpstr>HIGHER SPECIALTY TRAINING (HST) IN SURGERY</vt:lpstr>
      <vt:lpstr>PowerPoint Presentation</vt:lpstr>
      <vt:lpstr>HIGHER SPECIALTY TRAINING (HST) IN SURGERY</vt:lpstr>
      <vt:lpstr>HIGHER SPECIALTY TRAINING (HST) IN SURGERY</vt:lpstr>
      <vt:lpstr>HIGHER SPECIALTY TRAINING (HST) IN SURGERY</vt:lpstr>
      <vt:lpstr>HIGHER SPECIALTY TRAINING (HST) IN SURGERY</vt:lpstr>
      <vt:lpstr>SURGERY IS STRESSFUL</vt:lpstr>
      <vt:lpstr>Surgery is Stressful</vt:lpstr>
      <vt:lpstr>PowerPoint Presentation</vt:lpstr>
      <vt:lpstr>PowerPoint Presentation</vt:lpstr>
      <vt:lpstr>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Oscar Traynor</dc:creator>
  <cp:lastModifiedBy>Kevin Barry</cp:lastModifiedBy>
  <cp:revision>10</cp:revision>
  <dcterms:created xsi:type="dcterms:W3CDTF">2020-06-26T08:55:04Z</dcterms:created>
  <dcterms:modified xsi:type="dcterms:W3CDTF">2023-07-02T14:24:17Z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0x0101004D8A18A96A1B624393FEB7646ADAC5E0</vt:lpwstr>
  </property>
  <property fmtid="{D5CDD505-2E9C-101B-9397-08002B2CF9AE}" pid="3" name="Order">
    <vt:r8>100</vt:r8>
  </property>
  <property fmtid="{D5CDD505-2E9C-101B-9397-08002B2CF9AE}" pid="4" name="_ExtendedDescription">
    <vt:lpwstr/>
  </property>
</Properties>
</file>